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3"/>
  </p:notesMasterIdLst>
  <p:handoutMasterIdLst>
    <p:handoutMasterId r:id="rId24"/>
  </p:handoutMasterIdLst>
  <p:sldIdLst>
    <p:sldId id="326" r:id="rId2"/>
    <p:sldId id="426" r:id="rId3"/>
    <p:sldId id="422" r:id="rId4"/>
    <p:sldId id="435" r:id="rId5"/>
    <p:sldId id="453" r:id="rId6"/>
    <p:sldId id="438" r:id="rId7"/>
    <p:sldId id="439" r:id="rId8"/>
    <p:sldId id="455" r:id="rId9"/>
    <p:sldId id="443" r:id="rId10"/>
    <p:sldId id="429" r:id="rId11"/>
    <p:sldId id="431" r:id="rId12"/>
    <p:sldId id="433" r:id="rId13"/>
    <p:sldId id="445" r:id="rId14"/>
    <p:sldId id="456" r:id="rId15"/>
    <p:sldId id="454" r:id="rId16"/>
    <p:sldId id="416" r:id="rId17"/>
    <p:sldId id="420" r:id="rId18"/>
    <p:sldId id="430" r:id="rId19"/>
    <p:sldId id="451" r:id="rId20"/>
    <p:sldId id="327" r:id="rId21"/>
    <p:sldId id="423" r:id="rId22"/>
  </p:sldIdLst>
  <p:sldSz cx="12192000" cy="6858000"/>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5A"/>
    <a:srgbClr val="5AA500"/>
    <a:srgbClr val="0093BB"/>
    <a:srgbClr val="7F7F7F"/>
    <a:srgbClr val="005AA5"/>
    <a:srgbClr val="F37021"/>
    <a:srgbClr val="FFFFFF"/>
    <a:srgbClr val="A59E00"/>
    <a:srgbClr val="7A85BD"/>
    <a:srgbClr val="006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382" autoAdjust="0"/>
  </p:normalViewPr>
  <p:slideViewPr>
    <p:cSldViewPr>
      <p:cViewPr varScale="1">
        <p:scale>
          <a:sx n="86" d="100"/>
          <a:sy n="86" d="100"/>
        </p:scale>
        <p:origin x="523"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60" d="100"/>
          <a:sy n="60" d="100"/>
        </p:scale>
        <p:origin x="3269" y="62"/>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574A0-7A98-4426-A54B-7A3EC8D9B6D4}"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GB"/>
        </a:p>
      </dgm:t>
    </dgm:pt>
    <dgm:pt modelId="{54149941-E060-455F-A390-28226A5CDA28}">
      <dgm:prSet phldrT="[Text]" custT="1"/>
      <dgm:spPr/>
      <dgm:t>
        <a:bodyPr/>
        <a:lstStyle/>
        <a:p>
          <a:pPr algn="l"/>
          <a:r>
            <a:rPr lang="en-GB" sz="1500" dirty="0">
              <a:latin typeface="Calibri" panose="020F0502020204030204" pitchFamily="34" charset="0"/>
              <a:ea typeface="Calibri" panose="020F0502020204030204" pitchFamily="34" charset="0"/>
              <a:cs typeface="Calibri" panose="020F0502020204030204" pitchFamily="34" charset="0"/>
            </a:rPr>
            <a:t>The Company will never send the Media without advance warning.</a:t>
          </a:r>
          <a:endParaRPr lang="en-GB" sz="1500" dirty="0"/>
        </a:p>
      </dgm:t>
    </dgm:pt>
    <dgm:pt modelId="{FCC12D6D-ECB9-4D6E-B208-71D0A7DDB9E2}" type="parTrans" cxnId="{95E3EF6C-30BD-48BA-BAEA-25B6EE944FCA}">
      <dgm:prSet/>
      <dgm:spPr/>
      <dgm:t>
        <a:bodyPr/>
        <a:lstStyle/>
        <a:p>
          <a:endParaRPr lang="en-GB"/>
        </a:p>
      </dgm:t>
    </dgm:pt>
    <dgm:pt modelId="{474295AE-812D-4DF5-BE09-347F7E76E512}" type="sibTrans" cxnId="{95E3EF6C-30BD-48BA-BAEA-25B6EE944FCA}">
      <dgm:prSet/>
      <dgm:spPr/>
      <dgm:t>
        <a:bodyPr/>
        <a:lstStyle/>
        <a:p>
          <a:endParaRPr lang="en-GB"/>
        </a:p>
      </dgm:t>
    </dgm:pt>
    <dgm:pt modelId="{17C4BFE7-2351-44C6-922E-56F3969A98ED}">
      <dgm:prSet phldrT="[Text]" custT="1"/>
      <dgm:spPr/>
      <dgm:t>
        <a:bodyPr/>
        <a:lstStyle/>
        <a:p>
          <a:r>
            <a:rPr lang="en-GB" sz="1500" dirty="0">
              <a:latin typeface="Calibri" panose="020F0502020204030204" pitchFamily="34" charset="0"/>
              <a:ea typeface="Calibri" panose="020F0502020204030204" pitchFamily="34" charset="0"/>
              <a:cs typeface="Calibri" panose="020F0502020204030204" pitchFamily="34" charset="0"/>
            </a:rPr>
            <a:t>Contact your superior, as well as management immediately and let them know the situation.</a:t>
          </a:r>
          <a:endParaRPr lang="en-GB" sz="1500" dirty="0"/>
        </a:p>
      </dgm:t>
    </dgm:pt>
    <dgm:pt modelId="{6C63C1E8-A838-4181-82B7-A4DCB9472AEC}" type="parTrans" cxnId="{CFBA7447-AF41-4DD7-ADC9-3159E5BC3BF8}">
      <dgm:prSet/>
      <dgm:spPr/>
      <dgm:t>
        <a:bodyPr/>
        <a:lstStyle/>
        <a:p>
          <a:endParaRPr lang="en-GB"/>
        </a:p>
      </dgm:t>
    </dgm:pt>
    <dgm:pt modelId="{7F8D70BC-154B-47DD-A6FA-B7F0972A4424}" type="sibTrans" cxnId="{CFBA7447-AF41-4DD7-ADC9-3159E5BC3BF8}">
      <dgm:prSet/>
      <dgm:spPr/>
      <dgm:t>
        <a:bodyPr/>
        <a:lstStyle/>
        <a:p>
          <a:endParaRPr lang="en-GB"/>
        </a:p>
      </dgm:t>
    </dgm:pt>
    <dgm:pt modelId="{A935CE8F-89FF-40B1-8C70-56B3D1019662}">
      <dgm:prSet phldrT="[Text]" custT="1"/>
      <dgm:spPr/>
      <dgm:t>
        <a:bodyPr/>
        <a:lstStyle/>
        <a:p>
          <a:r>
            <a:rPr lang="en-GB" sz="1500" dirty="0">
              <a:latin typeface="Calibri" panose="020F0502020204030204" pitchFamily="34" charset="0"/>
              <a:ea typeface="Calibri" panose="020F0502020204030204" pitchFamily="34" charset="0"/>
              <a:cs typeface="Calibri" panose="020F0502020204030204" pitchFamily="34" charset="0"/>
            </a:rPr>
            <a:t>You should always act with care, courtesy &amp; professionalism.</a:t>
          </a:r>
          <a:endParaRPr lang="en-GB" sz="1500" dirty="0"/>
        </a:p>
      </dgm:t>
    </dgm:pt>
    <dgm:pt modelId="{590D9E9C-2E25-4515-AB34-F267260F2050}" type="parTrans" cxnId="{BF417067-2AA0-4B40-9723-F6B80C179D04}">
      <dgm:prSet/>
      <dgm:spPr/>
      <dgm:t>
        <a:bodyPr/>
        <a:lstStyle/>
        <a:p>
          <a:endParaRPr lang="en-GB"/>
        </a:p>
      </dgm:t>
    </dgm:pt>
    <dgm:pt modelId="{576E53B1-2607-4067-B785-FDBECC664B29}" type="sibTrans" cxnId="{BF417067-2AA0-4B40-9723-F6B80C179D04}">
      <dgm:prSet/>
      <dgm:spPr/>
      <dgm:t>
        <a:bodyPr/>
        <a:lstStyle/>
        <a:p>
          <a:endParaRPr lang="en-GB"/>
        </a:p>
      </dgm:t>
    </dgm:pt>
    <dgm:pt modelId="{C963CEDC-91AF-4D22-B7D5-3FB21AF0B997}">
      <dgm:prSet custT="1"/>
      <dgm:spPr/>
      <dgm:t>
        <a:bodyPr/>
        <a:lstStyle/>
        <a:p>
          <a:r>
            <a:rPr lang="en-GB" sz="1500" dirty="0">
              <a:latin typeface="Calibri" panose="020F0502020204030204" pitchFamily="34" charset="0"/>
              <a:ea typeface="Calibri" panose="020F0502020204030204" pitchFamily="34" charset="0"/>
              <a:cs typeface="Calibri" panose="020F0502020204030204" pitchFamily="34" charset="0"/>
            </a:rPr>
            <a:t>Be aware that anything you say &amp; do may be observed &amp; reported; often misused. Always assume you are being recorded.</a:t>
          </a:r>
          <a:endParaRPr lang="en-GB" sz="1500" dirty="0"/>
        </a:p>
      </dgm:t>
    </dgm:pt>
    <dgm:pt modelId="{4D73301A-1490-4B16-97BE-C56EABDA644B}" type="parTrans" cxnId="{321FD641-BFC6-4021-B418-55EF972BA11B}">
      <dgm:prSet/>
      <dgm:spPr/>
      <dgm:t>
        <a:bodyPr/>
        <a:lstStyle/>
        <a:p>
          <a:endParaRPr lang="en-GB"/>
        </a:p>
      </dgm:t>
    </dgm:pt>
    <dgm:pt modelId="{74E82B1F-A911-40F6-BE05-8CD523A36903}" type="sibTrans" cxnId="{321FD641-BFC6-4021-B418-55EF972BA11B}">
      <dgm:prSet/>
      <dgm:spPr/>
      <dgm:t>
        <a:bodyPr/>
        <a:lstStyle/>
        <a:p>
          <a:endParaRPr lang="en-GB"/>
        </a:p>
      </dgm:t>
    </dgm:pt>
    <dgm:pt modelId="{0B7DF534-876B-4222-9E3C-5D4822F55CE4}" type="pres">
      <dgm:prSet presAssocID="{0D9574A0-7A98-4426-A54B-7A3EC8D9B6D4}" presName="diagram" presStyleCnt="0">
        <dgm:presLayoutVars>
          <dgm:dir/>
          <dgm:resizeHandles val="exact"/>
        </dgm:presLayoutVars>
      </dgm:prSet>
      <dgm:spPr/>
    </dgm:pt>
    <dgm:pt modelId="{1D625160-210C-4358-8535-4B51231A2550}" type="pres">
      <dgm:prSet presAssocID="{54149941-E060-455F-A390-28226A5CDA28}" presName="node" presStyleLbl="node1" presStyleIdx="0" presStyleCnt="4">
        <dgm:presLayoutVars>
          <dgm:bulletEnabled val="1"/>
        </dgm:presLayoutVars>
      </dgm:prSet>
      <dgm:spPr/>
    </dgm:pt>
    <dgm:pt modelId="{CA8209E2-6CDF-4763-AA74-E33EE5EE71F0}" type="pres">
      <dgm:prSet presAssocID="{474295AE-812D-4DF5-BE09-347F7E76E512}" presName="sibTrans" presStyleLbl="sibTrans2D1" presStyleIdx="0" presStyleCnt="3"/>
      <dgm:spPr/>
    </dgm:pt>
    <dgm:pt modelId="{1942C1BF-FDB4-4794-83BF-8DC0FDC4E4E9}" type="pres">
      <dgm:prSet presAssocID="{474295AE-812D-4DF5-BE09-347F7E76E512}" presName="connectorText" presStyleLbl="sibTrans2D1" presStyleIdx="0" presStyleCnt="3"/>
      <dgm:spPr/>
    </dgm:pt>
    <dgm:pt modelId="{103B20FE-D678-4603-8231-A1EF18F50CC5}" type="pres">
      <dgm:prSet presAssocID="{17C4BFE7-2351-44C6-922E-56F3969A98ED}" presName="node" presStyleLbl="node1" presStyleIdx="1" presStyleCnt="4">
        <dgm:presLayoutVars>
          <dgm:bulletEnabled val="1"/>
        </dgm:presLayoutVars>
      </dgm:prSet>
      <dgm:spPr/>
    </dgm:pt>
    <dgm:pt modelId="{579067D8-3881-47AE-B578-9EBC343363FD}" type="pres">
      <dgm:prSet presAssocID="{7F8D70BC-154B-47DD-A6FA-B7F0972A4424}" presName="sibTrans" presStyleLbl="sibTrans2D1" presStyleIdx="1" presStyleCnt="3"/>
      <dgm:spPr/>
    </dgm:pt>
    <dgm:pt modelId="{CF222C4E-6235-4C0B-B07C-5E7573196DB4}" type="pres">
      <dgm:prSet presAssocID="{7F8D70BC-154B-47DD-A6FA-B7F0972A4424}" presName="connectorText" presStyleLbl="sibTrans2D1" presStyleIdx="1" presStyleCnt="3"/>
      <dgm:spPr/>
    </dgm:pt>
    <dgm:pt modelId="{6A103DAF-4C61-4C2F-A0A4-58652CE9CED9}" type="pres">
      <dgm:prSet presAssocID="{A935CE8F-89FF-40B1-8C70-56B3D1019662}" presName="node" presStyleLbl="node1" presStyleIdx="2" presStyleCnt="4">
        <dgm:presLayoutVars>
          <dgm:bulletEnabled val="1"/>
        </dgm:presLayoutVars>
      </dgm:prSet>
      <dgm:spPr/>
    </dgm:pt>
    <dgm:pt modelId="{0456EE34-79DA-4DF3-A4F1-323657416EC2}" type="pres">
      <dgm:prSet presAssocID="{576E53B1-2607-4067-B785-FDBECC664B29}" presName="sibTrans" presStyleLbl="sibTrans2D1" presStyleIdx="2" presStyleCnt="3"/>
      <dgm:spPr/>
    </dgm:pt>
    <dgm:pt modelId="{18BFEF96-D306-42E9-936B-D841C71E5F98}" type="pres">
      <dgm:prSet presAssocID="{576E53B1-2607-4067-B785-FDBECC664B29}" presName="connectorText" presStyleLbl="sibTrans2D1" presStyleIdx="2" presStyleCnt="3"/>
      <dgm:spPr/>
    </dgm:pt>
    <dgm:pt modelId="{6D2BBB3D-0AA0-4D18-8B9B-4C8DB8E30089}" type="pres">
      <dgm:prSet presAssocID="{C963CEDC-91AF-4D22-B7D5-3FB21AF0B997}" presName="node" presStyleLbl="node1" presStyleIdx="3" presStyleCnt="4">
        <dgm:presLayoutVars>
          <dgm:bulletEnabled val="1"/>
        </dgm:presLayoutVars>
      </dgm:prSet>
      <dgm:spPr/>
    </dgm:pt>
  </dgm:ptLst>
  <dgm:cxnLst>
    <dgm:cxn modelId="{BD896309-DA8D-47F8-9774-F63DE93210D0}" type="presOf" srcId="{0D9574A0-7A98-4426-A54B-7A3EC8D9B6D4}" destId="{0B7DF534-876B-4222-9E3C-5D4822F55CE4}" srcOrd="0" destOrd="0" presId="urn:microsoft.com/office/officeart/2005/8/layout/process5"/>
    <dgm:cxn modelId="{1AEF9936-0D15-4411-8EB4-B2D890A35D63}" type="presOf" srcId="{7F8D70BC-154B-47DD-A6FA-B7F0972A4424}" destId="{579067D8-3881-47AE-B578-9EBC343363FD}" srcOrd="0" destOrd="0" presId="urn:microsoft.com/office/officeart/2005/8/layout/process5"/>
    <dgm:cxn modelId="{A1265138-7A6D-4CF2-BA28-A11792483AF3}" type="presOf" srcId="{A935CE8F-89FF-40B1-8C70-56B3D1019662}" destId="{6A103DAF-4C61-4C2F-A0A4-58652CE9CED9}" srcOrd="0" destOrd="0" presId="urn:microsoft.com/office/officeart/2005/8/layout/process5"/>
    <dgm:cxn modelId="{BDEE5E61-CA7A-48A2-BCAA-E61E2CA4D33C}" type="presOf" srcId="{17C4BFE7-2351-44C6-922E-56F3969A98ED}" destId="{103B20FE-D678-4603-8231-A1EF18F50CC5}" srcOrd="0" destOrd="0" presId="urn:microsoft.com/office/officeart/2005/8/layout/process5"/>
    <dgm:cxn modelId="{321FD641-BFC6-4021-B418-55EF972BA11B}" srcId="{0D9574A0-7A98-4426-A54B-7A3EC8D9B6D4}" destId="{C963CEDC-91AF-4D22-B7D5-3FB21AF0B997}" srcOrd="3" destOrd="0" parTransId="{4D73301A-1490-4B16-97BE-C56EABDA644B}" sibTransId="{74E82B1F-A911-40F6-BE05-8CD523A36903}"/>
    <dgm:cxn modelId="{BF417067-2AA0-4B40-9723-F6B80C179D04}" srcId="{0D9574A0-7A98-4426-A54B-7A3EC8D9B6D4}" destId="{A935CE8F-89FF-40B1-8C70-56B3D1019662}" srcOrd="2" destOrd="0" parTransId="{590D9E9C-2E25-4515-AB34-F267260F2050}" sibTransId="{576E53B1-2607-4067-B785-FDBECC664B29}"/>
    <dgm:cxn modelId="{CFBA7447-AF41-4DD7-ADC9-3159E5BC3BF8}" srcId="{0D9574A0-7A98-4426-A54B-7A3EC8D9B6D4}" destId="{17C4BFE7-2351-44C6-922E-56F3969A98ED}" srcOrd="1" destOrd="0" parTransId="{6C63C1E8-A838-4181-82B7-A4DCB9472AEC}" sibTransId="{7F8D70BC-154B-47DD-A6FA-B7F0972A4424}"/>
    <dgm:cxn modelId="{EA917F6B-4D1C-4052-BB8F-60754F0C1195}" type="presOf" srcId="{576E53B1-2607-4067-B785-FDBECC664B29}" destId="{18BFEF96-D306-42E9-936B-D841C71E5F98}" srcOrd="1" destOrd="0" presId="urn:microsoft.com/office/officeart/2005/8/layout/process5"/>
    <dgm:cxn modelId="{95E3EF6C-30BD-48BA-BAEA-25B6EE944FCA}" srcId="{0D9574A0-7A98-4426-A54B-7A3EC8D9B6D4}" destId="{54149941-E060-455F-A390-28226A5CDA28}" srcOrd="0" destOrd="0" parTransId="{FCC12D6D-ECB9-4D6E-B208-71D0A7DDB9E2}" sibTransId="{474295AE-812D-4DF5-BE09-347F7E76E512}"/>
    <dgm:cxn modelId="{F6255C53-3993-4EED-AFA6-B7BC2BC2E38C}" type="presOf" srcId="{7F8D70BC-154B-47DD-A6FA-B7F0972A4424}" destId="{CF222C4E-6235-4C0B-B07C-5E7573196DB4}" srcOrd="1" destOrd="0" presId="urn:microsoft.com/office/officeart/2005/8/layout/process5"/>
    <dgm:cxn modelId="{7A23CF9D-B100-4836-81A9-85AAB1A41C59}" type="presOf" srcId="{54149941-E060-455F-A390-28226A5CDA28}" destId="{1D625160-210C-4358-8535-4B51231A2550}" srcOrd="0" destOrd="0" presId="urn:microsoft.com/office/officeart/2005/8/layout/process5"/>
    <dgm:cxn modelId="{C35FBAB6-AA07-4171-8BD6-B2378BBC0CF7}" type="presOf" srcId="{474295AE-812D-4DF5-BE09-347F7E76E512}" destId="{1942C1BF-FDB4-4794-83BF-8DC0FDC4E4E9}" srcOrd="1" destOrd="0" presId="urn:microsoft.com/office/officeart/2005/8/layout/process5"/>
    <dgm:cxn modelId="{B10D4ABD-DCD0-4D4D-A432-59AFAF137B8D}" type="presOf" srcId="{C963CEDC-91AF-4D22-B7D5-3FB21AF0B997}" destId="{6D2BBB3D-0AA0-4D18-8B9B-4C8DB8E30089}" srcOrd="0" destOrd="0" presId="urn:microsoft.com/office/officeart/2005/8/layout/process5"/>
    <dgm:cxn modelId="{267686D4-7EA9-4010-B87E-CDC50ED2F9C5}" type="presOf" srcId="{474295AE-812D-4DF5-BE09-347F7E76E512}" destId="{CA8209E2-6CDF-4763-AA74-E33EE5EE71F0}" srcOrd="0" destOrd="0" presId="urn:microsoft.com/office/officeart/2005/8/layout/process5"/>
    <dgm:cxn modelId="{8EAB40E4-D537-43C0-BDEA-0872D11BA377}" type="presOf" srcId="{576E53B1-2607-4067-B785-FDBECC664B29}" destId="{0456EE34-79DA-4DF3-A4F1-323657416EC2}" srcOrd="0" destOrd="0" presId="urn:microsoft.com/office/officeart/2005/8/layout/process5"/>
    <dgm:cxn modelId="{F3DF76D6-98AF-4384-B5B8-A878EA9DA346}" type="presParOf" srcId="{0B7DF534-876B-4222-9E3C-5D4822F55CE4}" destId="{1D625160-210C-4358-8535-4B51231A2550}" srcOrd="0" destOrd="0" presId="urn:microsoft.com/office/officeart/2005/8/layout/process5"/>
    <dgm:cxn modelId="{8C4CECE9-D83C-43C6-AF81-B1E2433872AB}" type="presParOf" srcId="{0B7DF534-876B-4222-9E3C-5D4822F55CE4}" destId="{CA8209E2-6CDF-4763-AA74-E33EE5EE71F0}" srcOrd="1" destOrd="0" presId="urn:microsoft.com/office/officeart/2005/8/layout/process5"/>
    <dgm:cxn modelId="{685081B3-F083-48E1-9B6C-FE341784B643}" type="presParOf" srcId="{CA8209E2-6CDF-4763-AA74-E33EE5EE71F0}" destId="{1942C1BF-FDB4-4794-83BF-8DC0FDC4E4E9}" srcOrd="0" destOrd="0" presId="urn:microsoft.com/office/officeart/2005/8/layout/process5"/>
    <dgm:cxn modelId="{74B00497-E9CF-4D6A-90EC-9EA5E114E3F5}" type="presParOf" srcId="{0B7DF534-876B-4222-9E3C-5D4822F55CE4}" destId="{103B20FE-D678-4603-8231-A1EF18F50CC5}" srcOrd="2" destOrd="0" presId="urn:microsoft.com/office/officeart/2005/8/layout/process5"/>
    <dgm:cxn modelId="{4D4686B0-6551-43F0-AE4C-CAD1C1EDA45D}" type="presParOf" srcId="{0B7DF534-876B-4222-9E3C-5D4822F55CE4}" destId="{579067D8-3881-47AE-B578-9EBC343363FD}" srcOrd="3" destOrd="0" presId="urn:microsoft.com/office/officeart/2005/8/layout/process5"/>
    <dgm:cxn modelId="{A05FECC0-0EB4-4247-811B-9FF8F6D6A5D0}" type="presParOf" srcId="{579067D8-3881-47AE-B578-9EBC343363FD}" destId="{CF222C4E-6235-4C0B-B07C-5E7573196DB4}" srcOrd="0" destOrd="0" presId="urn:microsoft.com/office/officeart/2005/8/layout/process5"/>
    <dgm:cxn modelId="{49ACD34D-2122-4FF9-B38E-128E527F6EA8}" type="presParOf" srcId="{0B7DF534-876B-4222-9E3C-5D4822F55CE4}" destId="{6A103DAF-4C61-4C2F-A0A4-58652CE9CED9}" srcOrd="4" destOrd="0" presId="urn:microsoft.com/office/officeart/2005/8/layout/process5"/>
    <dgm:cxn modelId="{64B6DB35-B6F6-42EF-A2D5-CC9144FC0066}" type="presParOf" srcId="{0B7DF534-876B-4222-9E3C-5D4822F55CE4}" destId="{0456EE34-79DA-4DF3-A4F1-323657416EC2}" srcOrd="5" destOrd="0" presId="urn:microsoft.com/office/officeart/2005/8/layout/process5"/>
    <dgm:cxn modelId="{16DE7EBB-5E54-45EA-B80E-453C75239B3C}" type="presParOf" srcId="{0456EE34-79DA-4DF3-A4F1-323657416EC2}" destId="{18BFEF96-D306-42E9-936B-D841C71E5F98}" srcOrd="0" destOrd="0" presId="urn:microsoft.com/office/officeart/2005/8/layout/process5"/>
    <dgm:cxn modelId="{D3C00BCA-1B77-4F66-8354-02A51B8300E3}" type="presParOf" srcId="{0B7DF534-876B-4222-9E3C-5D4822F55CE4}" destId="{6D2BBB3D-0AA0-4D18-8B9B-4C8DB8E3008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7FBFB-502C-4159-8213-F2909E2E8163}"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CY"/>
        </a:p>
      </dgm:t>
    </dgm:pt>
    <dgm:pt modelId="{75510E13-C0DD-4A31-98EF-7019367BA5F5}">
      <dgm:prSet phldrT="[Text]" custT="1"/>
      <dgm:spPr/>
      <dgm:t>
        <a:bodyPr/>
        <a:lstStyle/>
        <a:p>
          <a:r>
            <a:rPr lang="en-US" sz="1800" dirty="0"/>
            <a:t>OWNER’S POLICY</a:t>
          </a:r>
        </a:p>
      </dgm:t>
    </dgm:pt>
    <dgm:pt modelId="{3397FF11-6D8A-4FF7-8A9A-1576BDCB0F9A}" type="parTrans" cxnId="{B7E62E1A-7C6A-40C7-9435-1EEA2A7E268B}">
      <dgm:prSet/>
      <dgm:spPr/>
      <dgm:t>
        <a:bodyPr/>
        <a:lstStyle/>
        <a:p>
          <a:endParaRPr lang="en-CY"/>
        </a:p>
      </dgm:t>
    </dgm:pt>
    <dgm:pt modelId="{7751D138-60C2-4CC6-9CB2-3DDE6D4022CE}" type="sibTrans" cxnId="{B7E62E1A-7C6A-40C7-9435-1EEA2A7E268B}">
      <dgm:prSet/>
      <dgm:spPr/>
      <dgm:t>
        <a:bodyPr/>
        <a:lstStyle/>
        <a:p>
          <a:endParaRPr lang="en-CY"/>
        </a:p>
      </dgm:t>
    </dgm:pt>
    <dgm:pt modelId="{C95CD2AE-EC0C-4365-88F4-1917E59D3E7D}">
      <dgm:prSet phldrT="[Text]" custT="1"/>
      <dgm:spPr/>
      <dgm:t>
        <a:bodyPr/>
        <a:lstStyle/>
        <a:p>
          <a:pPr marL="0" lvl="0" indent="0" algn="ctr" defTabSz="800100">
            <a:lnSpc>
              <a:spcPct val="90000"/>
            </a:lnSpc>
            <a:spcBef>
              <a:spcPct val="0"/>
            </a:spcBef>
            <a:spcAft>
              <a:spcPct val="35000"/>
            </a:spcAft>
          </a:pPr>
          <a:r>
            <a:rPr lang="en-US" sz="1800" kern="1200" dirty="0"/>
            <a:t>CONFIDENTIALITY</a:t>
          </a:r>
          <a:endParaRPr lang="en-CY" sz="1800" kern="1200" dirty="0">
            <a:solidFill>
              <a:prstClr val="white"/>
            </a:solidFill>
            <a:latin typeface="Calibri"/>
            <a:ea typeface="+mn-ea"/>
            <a:cs typeface="+mn-cs"/>
          </a:endParaRPr>
        </a:p>
      </dgm:t>
    </dgm:pt>
    <dgm:pt modelId="{ED3CF77F-869B-4CEC-A7FD-B6232E2FC39C}" type="parTrans" cxnId="{5355A3D3-594A-452F-919A-7D1670F72A3E}">
      <dgm:prSet/>
      <dgm:spPr/>
      <dgm:t>
        <a:bodyPr/>
        <a:lstStyle/>
        <a:p>
          <a:endParaRPr lang="en-CY"/>
        </a:p>
      </dgm:t>
    </dgm:pt>
    <dgm:pt modelId="{F3742652-BDDE-4A73-B2E8-2DD8A3F05BED}" type="sibTrans" cxnId="{5355A3D3-594A-452F-919A-7D1670F72A3E}">
      <dgm:prSet/>
      <dgm:spPr/>
      <dgm:t>
        <a:bodyPr/>
        <a:lstStyle/>
        <a:p>
          <a:endParaRPr lang="en-CY"/>
        </a:p>
      </dgm:t>
    </dgm:pt>
    <dgm:pt modelId="{B571B7A3-1F48-4285-B7BB-524869E1B767}">
      <dgm:prSet phldrT="[Text]" custT="1"/>
      <dgm:spPr/>
      <dgm:t>
        <a:bodyPr/>
        <a:lstStyle/>
        <a:p>
          <a:pPr marL="0" lvl="0" indent="0" algn="l" defTabSz="711200">
            <a:lnSpc>
              <a:spcPct val="90000"/>
            </a:lnSpc>
            <a:spcBef>
              <a:spcPct val="0"/>
            </a:spcBef>
            <a:spcAft>
              <a:spcPct val="35000"/>
            </a:spcAft>
            <a:buNone/>
          </a:pPr>
          <a:endParaRPr lang="en-US" sz="1700" kern="1200" dirty="0">
            <a:solidFill>
              <a:schemeClr val="bg1">
                <a:lumMod val="50000"/>
              </a:schemeClr>
            </a:solidFill>
            <a:latin typeface="Calibri"/>
            <a:ea typeface="+mn-ea"/>
            <a:cs typeface="+mn-cs"/>
          </a:endParaRPr>
        </a:p>
        <a:p>
          <a:pPr marL="0" lvl="0" indent="0" algn="l" defTabSz="711200">
            <a:lnSpc>
              <a:spcPct val="90000"/>
            </a:lnSpc>
            <a:spcBef>
              <a:spcPct val="0"/>
            </a:spcBef>
            <a:spcAft>
              <a:spcPct val="35000"/>
            </a:spcAft>
            <a:buNone/>
          </a:pPr>
          <a:r>
            <a:rPr lang="en-US" sz="1600" kern="1200" dirty="0">
              <a:solidFill>
                <a:schemeClr val="bg1">
                  <a:lumMod val="50000"/>
                </a:schemeClr>
              </a:solidFill>
            </a:rPr>
            <a:t>Never disclose sensitive company, vessel, crew or even your own information to press or on social media</a:t>
          </a:r>
          <a:endParaRPr lang="en-CY" sz="1600" kern="1200" dirty="0">
            <a:solidFill>
              <a:schemeClr val="bg1">
                <a:lumMod val="50000"/>
              </a:schemeClr>
            </a:solidFill>
            <a:latin typeface="Calibri"/>
            <a:ea typeface="+mn-ea"/>
            <a:cs typeface="+mn-cs"/>
          </a:endParaRPr>
        </a:p>
      </dgm:t>
    </dgm:pt>
    <dgm:pt modelId="{260645D1-86DE-4D97-A76A-30902A8B22B4}" type="parTrans" cxnId="{8F2BC71A-E1A2-4379-B836-B814ED1A44F5}">
      <dgm:prSet/>
      <dgm:spPr/>
      <dgm:t>
        <a:bodyPr/>
        <a:lstStyle/>
        <a:p>
          <a:endParaRPr lang="en-CY"/>
        </a:p>
      </dgm:t>
    </dgm:pt>
    <dgm:pt modelId="{136ED96C-079E-428C-A5D5-713EC2C201DC}" type="sibTrans" cxnId="{8F2BC71A-E1A2-4379-B836-B814ED1A44F5}">
      <dgm:prSet/>
      <dgm:spPr/>
      <dgm:t>
        <a:bodyPr/>
        <a:lstStyle/>
        <a:p>
          <a:endParaRPr lang="en-CY"/>
        </a:p>
      </dgm:t>
    </dgm:pt>
    <dgm:pt modelId="{3267256C-85D2-40EB-95E3-55C56DF50D9E}">
      <dgm:prSet phldrT="[Text]" custT="1"/>
      <dgm:spPr/>
      <dgm:t>
        <a:bodyPr/>
        <a:lstStyle/>
        <a:p>
          <a:pPr marL="0" lvl="0" indent="0" algn="ctr" defTabSz="800100">
            <a:lnSpc>
              <a:spcPct val="90000"/>
            </a:lnSpc>
            <a:spcBef>
              <a:spcPct val="0"/>
            </a:spcBef>
            <a:spcAft>
              <a:spcPct val="35000"/>
            </a:spcAft>
            <a:buNone/>
          </a:pPr>
          <a:r>
            <a:rPr lang="en-US" sz="1800" kern="1200" dirty="0">
              <a:solidFill>
                <a:prstClr val="white"/>
              </a:solidFill>
              <a:latin typeface="Calibri"/>
              <a:ea typeface="+mn-ea"/>
              <a:cs typeface="+mn-cs"/>
            </a:rPr>
            <a:t>SPOKESPEOPLE</a:t>
          </a:r>
          <a:endParaRPr lang="en-CY" sz="1800" kern="1200" dirty="0">
            <a:solidFill>
              <a:prstClr val="white"/>
            </a:solidFill>
            <a:latin typeface="Calibri"/>
            <a:ea typeface="+mn-ea"/>
            <a:cs typeface="+mn-cs"/>
          </a:endParaRPr>
        </a:p>
      </dgm:t>
    </dgm:pt>
    <dgm:pt modelId="{E65CF1B2-D16A-40D1-9FEC-0860D5F079D7}" type="parTrans" cxnId="{57305FD3-5EF3-4E5E-9610-B86B69E37DD7}">
      <dgm:prSet/>
      <dgm:spPr/>
      <dgm:t>
        <a:bodyPr/>
        <a:lstStyle/>
        <a:p>
          <a:endParaRPr lang="en-CY"/>
        </a:p>
      </dgm:t>
    </dgm:pt>
    <dgm:pt modelId="{03FB6B65-AAC8-48F4-B8B9-58502720C9FC}" type="sibTrans" cxnId="{57305FD3-5EF3-4E5E-9610-B86B69E37DD7}">
      <dgm:prSet/>
      <dgm:spPr/>
      <dgm:t>
        <a:bodyPr/>
        <a:lstStyle/>
        <a:p>
          <a:endParaRPr lang="en-CY"/>
        </a:p>
      </dgm:t>
    </dgm:pt>
    <dgm:pt modelId="{028E0F5F-FE69-4659-962E-E65EF8E1BFC6}">
      <dgm:prSet phldrT="[Text]" custT="1"/>
      <dgm:spPr/>
      <dgm:t>
        <a:bodyPr/>
        <a:lstStyle/>
        <a:p>
          <a:pPr marL="0" lvl="0" indent="-171450" algn="l" defTabSz="711200">
            <a:lnSpc>
              <a:spcPct val="90000"/>
            </a:lnSpc>
            <a:spcBef>
              <a:spcPct val="0"/>
            </a:spcBef>
            <a:spcAft>
              <a:spcPct val="35000"/>
            </a:spcAft>
            <a:buNone/>
          </a:pPr>
          <a:endParaRPr lang="en-US" sz="1700" kern="1200" dirty="0">
            <a:solidFill>
              <a:schemeClr val="bg1">
                <a:lumMod val="50000"/>
              </a:schemeClr>
            </a:solidFill>
          </a:endParaRPr>
        </a:p>
        <a:p>
          <a:pPr marL="0" lvl="0" indent="-171450" algn="l" defTabSz="711200">
            <a:lnSpc>
              <a:spcPct val="90000"/>
            </a:lnSpc>
            <a:spcBef>
              <a:spcPct val="0"/>
            </a:spcBef>
            <a:spcAft>
              <a:spcPct val="35000"/>
            </a:spcAft>
            <a:buNone/>
          </a:pPr>
          <a:r>
            <a:rPr lang="en-GB" sz="1600" kern="1200" dirty="0">
              <a:solidFill>
                <a:schemeClr val="bg1">
                  <a:lumMod val="50000"/>
                </a:schemeClr>
              </a:solidFill>
              <a:latin typeface="Calibri"/>
              <a:ea typeface="+mn-ea"/>
              <a:cs typeface="+mn-cs"/>
            </a:rPr>
            <a:t>Only authorised representatives may make public statements on behalf of the Company. This helps ensure information is accurate, consistent &amp; relevant.</a:t>
          </a:r>
          <a:endParaRPr lang="en-CY" sz="1600" kern="1200" dirty="0">
            <a:solidFill>
              <a:schemeClr val="bg1">
                <a:lumMod val="50000"/>
              </a:schemeClr>
            </a:solidFill>
            <a:latin typeface="Calibri"/>
            <a:ea typeface="+mn-ea"/>
            <a:cs typeface="+mn-cs"/>
          </a:endParaRPr>
        </a:p>
      </dgm:t>
    </dgm:pt>
    <dgm:pt modelId="{D93AB6FB-84C2-4D5F-8C6C-22925693ABD8}" type="parTrans" cxnId="{F0E3CE74-55D5-4EDB-BD50-C9EB5BC8779D}">
      <dgm:prSet/>
      <dgm:spPr/>
      <dgm:t>
        <a:bodyPr/>
        <a:lstStyle/>
        <a:p>
          <a:endParaRPr lang="en-CY"/>
        </a:p>
      </dgm:t>
    </dgm:pt>
    <dgm:pt modelId="{FC47C883-C6D3-4E2C-B285-64FCAA9C3C71}" type="sibTrans" cxnId="{F0E3CE74-55D5-4EDB-BD50-C9EB5BC8779D}">
      <dgm:prSet/>
      <dgm:spPr/>
      <dgm:t>
        <a:bodyPr/>
        <a:lstStyle/>
        <a:p>
          <a:endParaRPr lang="en-CY"/>
        </a:p>
      </dgm:t>
    </dgm:pt>
    <dgm:pt modelId="{D462CDD2-337E-4E8D-9864-3CAB600AB462}">
      <dgm:prSet custT="1"/>
      <dgm:spPr/>
      <dgm:t>
        <a:bodyPr/>
        <a:lstStyle/>
        <a:p>
          <a:pPr algn="l">
            <a:buNone/>
          </a:pPr>
          <a:endParaRPr lang="en-GB" sz="1700" dirty="0">
            <a:solidFill>
              <a:schemeClr val="bg1">
                <a:lumMod val="50000"/>
              </a:schemeClr>
            </a:solidFill>
            <a:latin typeface="Calibri"/>
            <a:ea typeface="+mn-ea"/>
            <a:cs typeface="+mn-cs"/>
          </a:endParaRPr>
        </a:p>
        <a:p>
          <a:pPr algn="l">
            <a:buNone/>
          </a:pPr>
          <a:r>
            <a:rPr lang="en-GB" sz="1600" dirty="0">
              <a:solidFill>
                <a:schemeClr val="bg1">
                  <a:lumMod val="50000"/>
                </a:schemeClr>
              </a:solidFill>
              <a:latin typeface="Calibri"/>
              <a:ea typeface="+mn-ea"/>
              <a:cs typeface="+mn-cs"/>
            </a:rPr>
            <a:t>Where applicable, the ship owner’s policy &amp; procedures shall always supersede</a:t>
          </a:r>
          <a:endParaRPr lang="en-CY" sz="1600" dirty="0">
            <a:solidFill>
              <a:schemeClr val="bg1">
                <a:lumMod val="50000"/>
              </a:schemeClr>
            </a:solidFill>
          </a:endParaRPr>
        </a:p>
      </dgm:t>
    </dgm:pt>
    <dgm:pt modelId="{7C684308-B5A3-4565-ACA0-35F484DCFD0D}" type="parTrans" cxnId="{743D2DD9-D977-4934-96C2-2F45663C749A}">
      <dgm:prSet/>
      <dgm:spPr/>
      <dgm:t>
        <a:bodyPr/>
        <a:lstStyle/>
        <a:p>
          <a:endParaRPr lang="en-CY"/>
        </a:p>
      </dgm:t>
    </dgm:pt>
    <dgm:pt modelId="{9104DC81-176E-4F2E-9182-4FBBED418F40}" type="sibTrans" cxnId="{743D2DD9-D977-4934-96C2-2F45663C749A}">
      <dgm:prSet/>
      <dgm:spPr/>
      <dgm:t>
        <a:bodyPr/>
        <a:lstStyle/>
        <a:p>
          <a:endParaRPr lang="en-CY"/>
        </a:p>
      </dgm:t>
    </dgm:pt>
    <dgm:pt modelId="{CB9B0380-FE99-4F79-B30D-2BD7BEECF233}" type="pres">
      <dgm:prSet presAssocID="{0C47FBFB-502C-4159-8213-F2909E2E8163}" presName="Name0" presStyleCnt="0">
        <dgm:presLayoutVars>
          <dgm:dir/>
          <dgm:animLvl val="lvl"/>
          <dgm:resizeHandles val="exact"/>
        </dgm:presLayoutVars>
      </dgm:prSet>
      <dgm:spPr/>
    </dgm:pt>
    <dgm:pt modelId="{5B9AC5F0-8E0B-46FE-8E16-D3E82793DC9F}" type="pres">
      <dgm:prSet presAssocID="{75510E13-C0DD-4A31-98EF-7019367BA5F5}" presName="composite" presStyleCnt="0"/>
      <dgm:spPr/>
    </dgm:pt>
    <dgm:pt modelId="{6DFC9402-A38B-4E8A-88D8-6AF4BB02EAD7}" type="pres">
      <dgm:prSet presAssocID="{75510E13-C0DD-4A31-98EF-7019367BA5F5}" presName="parTx" presStyleLbl="node1" presStyleIdx="0" presStyleCnt="3">
        <dgm:presLayoutVars>
          <dgm:chMax val="0"/>
          <dgm:chPref val="0"/>
          <dgm:bulletEnabled val="1"/>
        </dgm:presLayoutVars>
      </dgm:prSet>
      <dgm:spPr/>
    </dgm:pt>
    <dgm:pt modelId="{4C3F13D6-A1CC-4897-A2CF-51E3955A896A}" type="pres">
      <dgm:prSet presAssocID="{75510E13-C0DD-4A31-98EF-7019367BA5F5}" presName="desTx" presStyleLbl="revTx" presStyleIdx="0" presStyleCnt="3">
        <dgm:presLayoutVars>
          <dgm:bulletEnabled val="1"/>
        </dgm:presLayoutVars>
      </dgm:prSet>
      <dgm:spPr/>
    </dgm:pt>
    <dgm:pt modelId="{BFBF5AEA-1534-462D-A33E-EBAF41CADFF5}" type="pres">
      <dgm:prSet presAssocID="{7751D138-60C2-4CC6-9CB2-3DDE6D4022CE}" presName="space" presStyleCnt="0"/>
      <dgm:spPr/>
    </dgm:pt>
    <dgm:pt modelId="{F0BC27F1-1717-4E6A-AE4D-527D855EE23A}" type="pres">
      <dgm:prSet presAssocID="{C95CD2AE-EC0C-4365-88F4-1917E59D3E7D}" presName="composite" presStyleCnt="0"/>
      <dgm:spPr/>
    </dgm:pt>
    <dgm:pt modelId="{7C941C84-07F5-493E-8399-D6AD7720E177}" type="pres">
      <dgm:prSet presAssocID="{C95CD2AE-EC0C-4365-88F4-1917E59D3E7D}" presName="parTx" presStyleLbl="node1" presStyleIdx="1" presStyleCnt="3">
        <dgm:presLayoutVars>
          <dgm:chMax val="0"/>
          <dgm:chPref val="0"/>
          <dgm:bulletEnabled val="1"/>
        </dgm:presLayoutVars>
      </dgm:prSet>
      <dgm:spPr/>
    </dgm:pt>
    <dgm:pt modelId="{79A0DCF6-45B7-4459-8BAC-F391FDED6302}" type="pres">
      <dgm:prSet presAssocID="{C95CD2AE-EC0C-4365-88F4-1917E59D3E7D}" presName="desTx" presStyleLbl="revTx" presStyleIdx="1" presStyleCnt="3">
        <dgm:presLayoutVars>
          <dgm:bulletEnabled val="1"/>
        </dgm:presLayoutVars>
      </dgm:prSet>
      <dgm:spPr/>
    </dgm:pt>
    <dgm:pt modelId="{350E4904-7E7E-4506-8927-F281108D30F2}" type="pres">
      <dgm:prSet presAssocID="{F3742652-BDDE-4A73-B2E8-2DD8A3F05BED}" presName="space" presStyleCnt="0"/>
      <dgm:spPr/>
    </dgm:pt>
    <dgm:pt modelId="{DEDCFFB2-EA4D-46CF-965E-E9BB499C03FB}" type="pres">
      <dgm:prSet presAssocID="{3267256C-85D2-40EB-95E3-55C56DF50D9E}" presName="composite" presStyleCnt="0"/>
      <dgm:spPr/>
    </dgm:pt>
    <dgm:pt modelId="{12350F5B-671A-48B2-9629-32004B816869}" type="pres">
      <dgm:prSet presAssocID="{3267256C-85D2-40EB-95E3-55C56DF50D9E}" presName="parTx" presStyleLbl="node1" presStyleIdx="2" presStyleCnt="3">
        <dgm:presLayoutVars>
          <dgm:chMax val="0"/>
          <dgm:chPref val="0"/>
          <dgm:bulletEnabled val="1"/>
        </dgm:presLayoutVars>
      </dgm:prSet>
      <dgm:spPr/>
    </dgm:pt>
    <dgm:pt modelId="{6CDFAA2E-1F2C-4BD5-8DDD-39062083855B}" type="pres">
      <dgm:prSet presAssocID="{3267256C-85D2-40EB-95E3-55C56DF50D9E}" presName="desTx" presStyleLbl="revTx" presStyleIdx="2" presStyleCnt="3">
        <dgm:presLayoutVars>
          <dgm:bulletEnabled val="1"/>
        </dgm:presLayoutVars>
      </dgm:prSet>
      <dgm:spPr/>
    </dgm:pt>
  </dgm:ptLst>
  <dgm:cxnLst>
    <dgm:cxn modelId="{B7E62E1A-7C6A-40C7-9435-1EEA2A7E268B}" srcId="{0C47FBFB-502C-4159-8213-F2909E2E8163}" destId="{75510E13-C0DD-4A31-98EF-7019367BA5F5}" srcOrd="0" destOrd="0" parTransId="{3397FF11-6D8A-4FF7-8A9A-1576BDCB0F9A}" sibTransId="{7751D138-60C2-4CC6-9CB2-3DDE6D4022CE}"/>
    <dgm:cxn modelId="{8F2BC71A-E1A2-4379-B836-B814ED1A44F5}" srcId="{C95CD2AE-EC0C-4365-88F4-1917E59D3E7D}" destId="{B571B7A3-1F48-4285-B7BB-524869E1B767}" srcOrd="0" destOrd="0" parTransId="{260645D1-86DE-4D97-A76A-30902A8B22B4}" sibTransId="{136ED96C-079E-428C-A5D5-713EC2C201DC}"/>
    <dgm:cxn modelId="{D0CCA21B-D514-4081-A1BD-05F190E14959}" type="presOf" srcId="{3267256C-85D2-40EB-95E3-55C56DF50D9E}" destId="{12350F5B-671A-48B2-9629-32004B816869}" srcOrd="0" destOrd="0" presId="urn:microsoft.com/office/officeart/2005/8/layout/chevron1"/>
    <dgm:cxn modelId="{1B5FFE27-2D5F-4D25-B5C5-5E138109D3B1}" type="presOf" srcId="{75510E13-C0DD-4A31-98EF-7019367BA5F5}" destId="{6DFC9402-A38B-4E8A-88D8-6AF4BB02EAD7}" srcOrd="0" destOrd="0" presId="urn:microsoft.com/office/officeart/2005/8/layout/chevron1"/>
    <dgm:cxn modelId="{CFCAF93C-954E-4724-AF80-EF8D2A963CB7}" type="presOf" srcId="{C95CD2AE-EC0C-4365-88F4-1917E59D3E7D}" destId="{7C941C84-07F5-493E-8399-D6AD7720E177}" srcOrd="0" destOrd="0" presId="urn:microsoft.com/office/officeart/2005/8/layout/chevron1"/>
    <dgm:cxn modelId="{AD955B4A-7DA3-4098-B1E2-FB17240B88FF}" type="presOf" srcId="{028E0F5F-FE69-4659-962E-E65EF8E1BFC6}" destId="{6CDFAA2E-1F2C-4BD5-8DDD-39062083855B}" srcOrd="0" destOrd="0" presId="urn:microsoft.com/office/officeart/2005/8/layout/chevron1"/>
    <dgm:cxn modelId="{F0E3CE74-55D5-4EDB-BD50-C9EB5BC8779D}" srcId="{3267256C-85D2-40EB-95E3-55C56DF50D9E}" destId="{028E0F5F-FE69-4659-962E-E65EF8E1BFC6}" srcOrd="0" destOrd="0" parTransId="{D93AB6FB-84C2-4D5F-8C6C-22925693ABD8}" sibTransId="{FC47C883-C6D3-4E2C-B285-64FCAA9C3C71}"/>
    <dgm:cxn modelId="{08324D84-A3B2-4D4A-AA91-14A7E85745B7}" type="presOf" srcId="{D462CDD2-337E-4E8D-9864-3CAB600AB462}" destId="{4C3F13D6-A1CC-4897-A2CF-51E3955A896A}" srcOrd="0" destOrd="0" presId="urn:microsoft.com/office/officeart/2005/8/layout/chevron1"/>
    <dgm:cxn modelId="{F07B4289-2855-49EB-AF29-C9AB54531821}" type="presOf" srcId="{0C47FBFB-502C-4159-8213-F2909E2E8163}" destId="{CB9B0380-FE99-4F79-B30D-2BD7BEECF233}" srcOrd="0" destOrd="0" presId="urn:microsoft.com/office/officeart/2005/8/layout/chevron1"/>
    <dgm:cxn modelId="{57305FD3-5EF3-4E5E-9610-B86B69E37DD7}" srcId="{0C47FBFB-502C-4159-8213-F2909E2E8163}" destId="{3267256C-85D2-40EB-95E3-55C56DF50D9E}" srcOrd="2" destOrd="0" parTransId="{E65CF1B2-D16A-40D1-9FEC-0860D5F079D7}" sibTransId="{03FB6B65-AAC8-48F4-B8B9-58502720C9FC}"/>
    <dgm:cxn modelId="{5355A3D3-594A-452F-919A-7D1670F72A3E}" srcId="{0C47FBFB-502C-4159-8213-F2909E2E8163}" destId="{C95CD2AE-EC0C-4365-88F4-1917E59D3E7D}" srcOrd="1" destOrd="0" parTransId="{ED3CF77F-869B-4CEC-A7FD-B6232E2FC39C}" sibTransId="{F3742652-BDDE-4A73-B2E8-2DD8A3F05BED}"/>
    <dgm:cxn modelId="{743D2DD9-D977-4934-96C2-2F45663C749A}" srcId="{75510E13-C0DD-4A31-98EF-7019367BA5F5}" destId="{D462CDD2-337E-4E8D-9864-3CAB600AB462}" srcOrd="0" destOrd="0" parTransId="{7C684308-B5A3-4565-ACA0-35F484DCFD0D}" sibTransId="{9104DC81-176E-4F2E-9182-4FBBED418F40}"/>
    <dgm:cxn modelId="{164E22F4-9CB4-4BA2-B19A-A3E0F9745E1C}" type="presOf" srcId="{B571B7A3-1F48-4285-B7BB-524869E1B767}" destId="{79A0DCF6-45B7-4459-8BAC-F391FDED6302}" srcOrd="0" destOrd="0" presId="urn:microsoft.com/office/officeart/2005/8/layout/chevron1"/>
    <dgm:cxn modelId="{C0E3D245-AFEF-4940-A46E-63B36D036800}" type="presParOf" srcId="{CB9B0380-FE99-4F79-B30D-2BD7BEECF233}" destId="{5B9AC5F0-8E0B-46FE-8E16-D3E82793DC9F}" srcOrd="0" destOrd="0" presId="urn:microsoft.com/office/officeart/2005/8/layout/chevron1"/>
    <dgm:cxn modelId="{D0628A05-B68A-482D-B06D-6130E9AB7BB9}" type="presParOf" srcId="{5B9AC5F0-8E0B-46FE-8E16-D3E82793DC9F}" destId="{6DFC9402-A38B-4E8A-88D8-6AF4BB02EAD7}" srcOrd="0" destOrd="0" presId="urn:microsoft.com/office/officeart/2005/8/layout/chevron1"/>
    <dgm:cxn modelId="{62000578-CE1D-4966-8F1C-FD3D3A6A6392}" type="presParOf" srcId="{5B9AC5F0-8E0B-46FE-8E16-D3E82793DC9F}" destId="{4C3F13D6-A1CC-4897-A2CF-51E3955A896A}" srcOrd="1" destOrd="0" presId="urn:microsoft.com/office/officeart/2005/8/layout/chevron1"/>
    <dgm:cxn modelId="{07AC1DB0-2FEC-4A8E-BF4A-33FB49977C77}" type="presParOf" srcId="{CB9B0380-FE99-4F79-B30D-2BD7BEECF233}" destId="{BFBF5AEA-1534-462D-A33E-EBAF41CADFF5}" srcOrd="1" destOrd="0" presId="urn:microsoft.com/office/officeart/2005/8/layout/chevron1"/>
    <dgm:cxn modelId="{834FBE99-3CC7-4B4A-AF6D-2245EDB30DF0}" type="presParOf" srcId="{CB9B0380-FE99-4F79-B30D-2BD7BEECF233}" destId="{F0BC27F1-1717-4E6A-AE4D-527D855EE23A}" srcOrd="2" destOrd="0" presId="urn:microsoft.com/office/officeart/2005/8/layout/chevron1"/>
    <dgm:cxn modelId="{C2A239E1-2066-4DF1-9CE1-E3BA884E857A}" type="presParOf" srcId="{F0BC27F1-1717-4E6A-AE4D-527D855EE23A}" destId="{7C941C84-07F5-493E-8399-D6AD7720E177}" srcOrd="0" destOrd="0" presId="urn:microsoft.com/office/officeart/2005/8/layout/chevron1"/>
    <dgm:cxn modelId="{EA9C0A4C-88BA-43C8-B05A-CB9EDC6CE51D}" type="presParOf" srcId="{F0BC27F1-1717-4E6A-AE4D-527D855EE23A}" destId="{79A0DCF6-45B7-4459-8BAC-F391FDED6302}" srcOrd="1" destOrd="0" presId="urn:microsoft.com/office/officeart/2005/8/layout/chevron1"/>
    <dgm:cxn modelId="{C3E0E91C-CF97-4932-9780-9DA183B98697}" type="presParOf" srcId="{CB9B0380-FE99-4F79-B30D-2BD7BEECF233}" destId="{350E4904-7E7E-4506-8927-F281108D30F2}" srcOrd="3" destOrd="0" presId="urn:microsoft.com/office/officeart/2005/8/layout/chevron1"/>
    <dgm:cxn modelId="{80888045-2F97-4592-B4FA-C5D50E795DEE}" type="presParOf" srcId="{CB9B0380-FE99-4F79-B30D-2BD7BEECF233}" destId="{DEDCFFB2-EA4D-46CF-965E-E9BB499C03FB}" srcOrd="4" destOrd="0" presId="urn:microsoft.com/office/officeart/2005/8/layout/chevron1"/>
    <dgm:cxn modelId="{FC5A75F8-04F0-4F1C-A8D9-D2DD81F16CB1}" type="presParOf" srcId="{DEDCFFB2-EA4D-46CF-965E-E9BB499C03FB}" destId="{12350F5B-671A-48B2-9629-32004B816869}" srcOrd="0" destOrd="0" presId="urn:microsoft.com/office/officeart/2005/8/layout/chevron1"/>
    <dgm:cxn modelId="{B41E30F5-B296-46C8-983D-0A2D6013B19E}" type="presParOf" srcId="{DEDCFFB2-EA4D-46CF-965E-E9BB499C03FB}" destId="{6CDFAA2E-1F2C-4BD5-8DDD-39062083855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25160-210C-4358-8535-4B51231A2550}">
      <dsp:nvSpPr>
        <dsp:cNvPr id="0" name=""/>
        <dsp:cNvSpPr/>
      </dsp:nvSpPr>
      <dsp:spPr>
        <a:xfrm>
          <a:off x="1068" y="656514"/>
          <a:ext cx="2279362" cy="13676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latin typeface="Calibri" panose="020F0502020204030204" pitchFamily="34" charset="0"/>
              <a:ea typeface="Calibri" panose="020F0502020204030204" pitchFamily="34" charset="0"/>
              <a:cs typeface="Calibri" panose="020F0502020204030204" pitchFamily="34" charset="0"/>
            </a:rPr>
            <a:t>The Company will never send the Media without advance warning.</a:t>
          </a:r>
          <a:endParaRPr lang="en-GB" sz="1500" kern="1200" dirty="0"/>
        </a:p>
      </dsp:txBody>
      <dsp:txXfrm>
        <a:off x="41124" y="696570"/>
        <a:ext cx="2199250" cy="1287505"/>
      </dsp:txXfrm>
    </dsp:sp>
    <dsp:sp modelId="{CA8209E2-6CDF-4763-AA74-E33EE5EE71F0}">
      <dsp:nvSpPr>
        <dsp:cNvPr id="0" name=""/>
        <dsp:cNvSpPr/>
      </dsp:nvSpPr>
      <dsp:spPr>
        <a:xfrm>
          <a:off x="2481015" y="1057682"/>
          <a:ext cx="483224" cy="5652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481015" y="1170738"/>
        <a:ext cx="338257" cy="339169"/>
      </dsp:txXfrm>
    </dsp:sp>
    <dsp:sp modelId="{103B20FE-D678-4603-8231-A1EF18F50CC5}">
      <dsp:nvSpPr>
        <dsp:cNvPr id="0" name=""/>
        <dsp:cNvSpPr/>
      </dsp:nvSpPr>
      <dsp:spPr>
        <a:xfrm>
          <a:off x="3192176" y="656514"/>
          <a:ext cx="2279362" cy="1367617"/>
        </a:xfrm>
        <a:prstGeom prst="roundRect">
          <a:avLst>
            <a:gd name="adj" fmla="val 10000"/>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libri" panose="020F0502020204030204" pitchFamily="34" charset="0"/>
              <a:ea typeface="Calibri" panose="020F0502020204030204" pitchFamily="34" charset="0"/>
              <a:cs typeface="Calibri" panose="020F0502020204030204" pitchFamily="34" charset="0"/>
            </a:rPr>
            <a:t>Contact your superior, as well as management immediately and let them know the situation.</a:t>
          </a:r>
          <a:endParaRPr lang="en-GB" sz="1500" kern="1200" dirty="0"/>
        </a:p>
      </dsp:txBody>
      <dsp:txXfrm>
        <a:off x="3232232" y="696570"/>
        <a:ext cx="2199250" cy="1287505"/>
      </dsp:txXfrm>
    </dsp:sp>
    <dsp:sp modelId="{579067D8-3881-47AE-B578-9EBC343363FD}">
      <dsp:nvSpPr>
        <dsp:cNvPr id="0" name=""/>
        <dsp:cNvSpPr/>
      </dsp:nvSpPr>
      <dsp:spPr>
        <a:xfrm rot="5400000">
          <a:off x="4090245" y="2183687"/>
          <a:ext cx="483224" cy="565281"/>
        </a:xfrm>
        <a:prstGeom prst="rightArrow">
          <a:avLst>
            <a:gd name="adj1" fmla="val 60000"/>
            <a:gd name="adj2" fmla="val 50000"/>
          </a:avLst>
        </a:prstGeom>
        <a:solidFill>
          <a:schemeClr val="accent2">
            <a:hueOff val="-665912"/>
            <a:satOff val="-29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5400000">
        <a:off x="4162273" y="2224716"/>
        <a:ext cx="339169" cy="338257"/>
      </dsp:txXfrm>
    </dsp:sp>
    <dsp:sp modelId="{6A103DAF-4C61-4C2F-A0A4-58652CE9CED9}">
      <dsp:nvSpPr>
        <dsp:cNvPr id="0" name=""/>
        <dsp:cNvSpPr/>
      </dsp:nvSpPr>
      <dsp:spPr>
        <a:xfrm>
          <a:off x="3192176" y="2935877"/>
          <a:ext cx="2279362" cy="1367617"/>
        </a:xfrm>
        <a:prstGeom prst="roundRect">
          <a:avLst>
            <a:gd name="adj" fmla="val 10000"/>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libri" panose="020F0502020204030204" pitchFamily="34" charset="0"/>
              <a:ea typeface="Calibri" panose="020F0502020204030204" pitchFamily="34" charset="0"/>
              <a:cs typeface="Calibri" panose="020F0502020204030204" pitchFamily="34" charset="0"/>
            </a:rPr>
            <a:t>You should always act with care, courtesy &amp; professionalism.</a:t>
          </a:r>
          <a:endParaRPr lang="en-GB" sz="1500" kern="1200" dirty="0"/>
        </a:p>
      </dsp:txBody>
      <dsp:txXfrm>
        <a:off x="3232232" y="2975933"/>
        <a:ext cx="2199250" cy="1287505"/>
      </dsp:txXfrm>
    </dsp:sp>
    <dsp:sp modelId="{0456EE34-79DA-4DF3-A4F1-323657416EC2}">
      <dsp:nvSpPr>
        <dsp:cNvPr id="0" name=""/>
        <dsp:cNvSpPr/>
      </dsp:nvSpPr>
      <dsp:spPr>
        <a:xfrm rot="10800000">
          <a:off x="2508367" y="3337044"/>
          <a:ext cx="483224" cy="565281"/>
        </a:xfrm>
        <a:prstGeom prst="rightArrow">
          <a:avLst>
            <a:gd name="adj1" fmla="val 60000"/>
            <a:gd name="adj2" fmla="val 50000"/>
          </a:avLst>
        </a:prstGeom>
        <a:solidFill>
          <a:schemeClr val="accent2">
            <a:hueOff val="-1331824"/>
            <a:satOff val="-58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10800000">
        <a:off x="2653334" y="3450100"/>
        <a:ext cx="338257" cy="339169"/>
      </dsp:txXfrm>
    </dsp:sp>
    <dsp:sp modelId="{6D2BBB3D-0AA0-4D18-8B9B-4C8DB8E30089}">
      <dsp:nvSpPr>
        <dsp:cNvPr id="0" name=""/>
        <dsp:cNvSpPr/>
      </dsp:nvSpPr>
      <dsp:spPr>
        <a:xfrm>
          <a:off x="1068" y="2935877"/>
          <a:ext cx="2279362" cy="1367617"/>
        </a:xfrm>
        <a:prstGeom prst="roundRect">
          <a:avLst>
            <a:gd name="adj" fmla="val 10000"/>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Calibri" panose="020F0502020204030204" pitchFamily="34" charset="0"/>
              <a:ea typeface="Calibri" panose="020F0502020204030204" pitchFamily="34" charset="0"/>
              <a:cs typeface="Calibri" panose="020F0502020204030204" pitchFamily="34" charset="0"/>
            </a:rPr>
            <a:t>Be aware that anything you say &amp; do may be observed &amp; reported; often misused. Always assume you are being recorded.</a:t>
          </a:r>
          <a:endParaRPr lang="en-GB" sz="1500" kern="1200" dirty="0"/>
        </a:p>
      </dsp:txBody>
      <dsp:txXfrm>
        <a:off x="41124" y="2975933"/>
        <a:ext cx="2199250" cy="1287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C9402-A38B-4E8A-88D8-6AF4BB02EAD7}">
      <dsp:nvSpPr>
        <dsp:cNvPr id="0" name=""/>
        <dsp:cNvSpPr/>
      </dsp:nvSpPr>
      <dsp:spPr>
        <a:xfrm>
          <a:off x="5601" y="955965"/>
          <a:ext cx="3404628" cy="1361851"/>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OWNER’S POLICY</a:t>
          </a:r>
        </a:p>
      </dsp:txBody>
      <dsp:txXfrm>
        <a:off x="686527" y="955965"/>
        <a:ext cx="2042777" cy="1361851"/>
      </dsp:txXfrm>
    </dsp:sp>
    <dsp:sp modelId="{4C3F13D6-A1CC-4897-A2CF-51E3955A896A}">
      <dsp:nvSpPr>
        <dsp:cNvPr id="0" name=""/>
        <dsp:cNvSpPr/>
      </dsp:nvSpPr>
      <dsp:spPr>
        <a:xfrm>
          <a:off x="5601" y="2488047"/>
          <a:ext cx="2723702" cy="144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None/>
          </a:pPr>
          <a:endParaRPr lang="en-GB" sz="1700" kern="1200" dirty="0">
            <a:solidFill>
              <a:schemeClr val="bg1">
                <a:lumMod val="50000"/>
              </a:schemeClr>
            </a:solidFill>
            <a:latin typeface="Calibri"/>
            <a:ea typeface="+mn-ea"/>
            <a:cs typeface="+mn-cs"/>
          </a:endParaRPr>
        </a:p>
        <a:p>
          <a:pPr marL="171450" lvl="1" indent="-171450" algn="l" defTabSz="755650">
            <a:lnSpc>
              <a:spcPct val="90000"/>
            </a:lnSpc>
            <a:spcBef>
              <a:spcPct val="0"/>
            </a:spcBef>
            <a:spcAft>
              <a:spcPct val="15000"/>
            </a:spcAft>
            <a:buNone/>
          </a:pPr>
          <a:r>
            <a:rPr lang="en-GB" sz="1600" kern="1200" dirty="0">
              <a:solidFill>
                <a:schemeClr val="bg1">
                  <a:lumMod val="50000"/>
                </a:schemeClr>
              </a:solidFill>
              <a:latin typeface="Calibri"/>
              <a:ea typeface="+mn-ea"/>
              <a:cs typeface="+mn-cs"/>
            </a:rPr>
            <a:t>Where applicable, the ship owner’s policy &amp; procedures shall always supersede</a:t>
          </a:r>
          <a:endParaRPr lang="en-CY" sz="1600" kern="1200" dirty="0">
            <a:solidFill>
              <a:schemeClr val="bg1">
                <a:lumMod val="50000"/>
              </a:schemeClr>
            </a:solidFill>
          </a:endParaRPr>
        </a:p>
      </dsp:txBody>
      <dsp:txXfrm>
        <a:off x="5601" y="2488047"/>
        <a:ext cx="2723702" cy="1447075"/>
      </dsp:txXfrm>
    </dsp:sp>
    <dsp:sp modelId="{7C941C84-07F5-493E-8399-D6AD7720E177}">
      <dsp:nvSpPr>
        <dsp:cNvPr id="0" name=""/>
        <dsp:cNvSpPr/>
      </dsp:nvSpPr>
      <dsp:spPr>
        <a:xfrm>
          <a:off x="3194229" y="955965"/>
          <a:ext cx="3404628" cy="1361851"/>
        </a:xfrm>
        <a:prstGeom prst="chevron">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CONFIDENTIALITY</a:t>
          </a:r>
          <a:endParaRPr lang="en-CY" sz="1800" kern="1200" dirty="0">
            <a:solidFill>
              <a:prstClr val="white"/>
            </a:solidFill>
            <a:latin typeface="Calibri"/>
            <a:ea typeface="+mn-ea"/>
            <a:cs typeface="+mn-cs"/>
          </a:endParaRPr>
        </a:p>
      </dsp:txBody>
      <dsp:txXfrm>
        <a:off x="3875155" y="955965"/>
        <a:ext cx="2042777" cy="1361851"/>
      </dsp:txXfrm>
    </dsp:sp>
    <dsp:sp modelId="{79A0DCF6-45B7-4459-8BAC-F391FDED6302}">
      <dsp:nvSpPr>
        <dsp:cNvPr id="0" name=""/>
        <dsp:cNvSpPr/>
      </dsp:nvSpPr>
      <dsp:spPr>
        <a:xfrm>
          <a:off x="3194229" y="2488047"/>
          <a:ext cx="2723702" cy="144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endParaRPr lang="en-US" sz="1700" kern="1200" dirty="0">
            <a:solidFill>
              <a:schemeClr val="bg1">
                <a:lumMod val="50000"/>
              </a:schemeClr>
            </a:solidFill>
            <a:latin typeface="Calibri"/>
            <a:ea typeface="+mn-ea"/>
            <a:cs typeface="+mn-cs"/>
          </a:endParaRPr>
        </a:p>
        <a:p>
          <a:pPr marL="0" lvl="0" indent="0" algn="l" defTabSz="711200">
            <a:lnSpc>
              <a:spcPct val="90000"/>
            </a:lnSpc>
            <a:spcBef>
              <a:spcPct val="0"/>
            </a:spcBef>
            <a:spcAft>
              <a:spcPct val="35000"/>
            </a:spcAft>
            <a:buNone/>
          </a:pPr>
          <a:r>
            <a:rPr lang="en-US" sz="1600" kern="1200" dirty="0">
              <a:solidFill>
                <a:schemeClr val="bg1">
                  <a:lumMod val="50000"/>
                </a:schemeClr>
              </a:solidFill>
            </a:rPr>
            <a:t>Never disclose sensitive company, vessel, crew or even your own information to press or on social media</a:t>
          </a:r>
          <a:endParaRPr lang="en-CY" sz="1600" kern="1200" dirty="0">
            <a:solidFill>
              <a:schemeClr val="bg1">
                <a:lumMod val="50000"/>
              </a:schemeClr>
            </a:solidFill>
            <a:latin typeface="Calibri"/>
            <a:ea typeface="+mn-ea"/>
            <a:cs typeface="+mn-cs"/>
          </a:endParaRPr>
        </a:p>
      </dsp:txBody>
      <dsp:txXfrm>
        <a:off x="3194229" y="2488047"/>
        <a:ext cx="2723702" cy="1447075"/>
      </dsp:txXfrm>
    </dsp:sp>
    <dsp:sp modelId="{12350F5B-671A-48B2-9629-32004B816869}">
      <dsp:nvSpPr>
        <dsp:cNvPr id="0" name=""/>
        <dsp:cNvSpPr/>
      </dsp:nvSpPr>
      <dsp:spPr>
        <a:xfrm>
          <a:off x="6382858" y="955965"/>
          <a:ext cx="3404628" cy="1361851"/>
        </a:xfrm>
        <a:prstGeom prst="chevron">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Calibri"/>
              <a:ea typeface="+mn-ea"/>
              <a:cs typeface="+mn-cs"/>
            </a:rPr>
            <a:t>SPOKESPEOPLE</a:t>
          </a:r>
          <a:endParaRPr lang="en-CY" sz="1800" kern="1200" dirty="0">
            <a:solidFill>
              <a:prstClr val="white"/>
            </a:solidFill>
            <a:latin typeface="Calibri"/>
            <a:ea typeface="+mn-ea"/>
            <a:cs typeface="+mn-cs"/>
          </a:endParaRPr>
        </a:p>
      </dsp:txBody>
      <dsp:txXfrm>
        <a:off x="7063784" y="955965"/>
        <a:ext cx="2042777" cy="1361851"/>
      </dsp:txXfrm>
    </dsp:sp>
    <dsp:sp modelId="{6CDFAA2E-1F2C-4BD5-8DDD-39062083855B}">
      <dsp:nvSpPr>
        <dsp:cNvPr id="0" name=""/>
        <dsp:cNvSpPr/>
      </dsp:nvSpPr>
      <dsp:spPr>
        <a:xfrm>
          <a:off x="6382858" y="2488047"/>
          <a:ext cx="2723702" cy="144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171450" algn="l" defTabSz="711200">
            <a:lnSpc>
              <a:spcPct val="90000"/>
            </a:lnSpc>
            <a:spcBef>
              <a:spcPct val="0"/>
            </a:spcBef>
            <a:spcAft>
              <a:spcPct val="35000"/>
            </a:spcAft>
            <a:buNone/>
          </a:pPr>
          <a:endParaRPr lang="en-US" sz="1700" kern="1200" dirty="0">
            <a:solidFill>
              <a:schemeClr val="bg1">
                <a:lumMod val="50000"/>
              </a:schemeClr>
            </a:solidFill>
          </a:endParaRPr>
        </a:p>
        <a:p>
          <a:pPr marL="0" lvl="0" indent="-171450" algn="l" defTabSz="711200">
            <a:lnSpc>
              <a:spcPct val="90000"/>
            </a:lnSpc>
            <a:spcBef>
              <a:spcPct val="0"/>
            </a:spcBef>
            <a:spcAft>
              <a:spcPct val="35000"/>
            </a:spcAft>
            <a:buNone/>
          </a:pPr>
          <a:r>
            <a:rPr lang="en-GB" sz="1600" kern="1200" dirty="0">
              <a:solidFill>
                <a:schemeClr val="bg1">
                  <a:lumMod val="50000"/>
                </a:schemeClr>
              </a:solidFill>
              <a:latin typeface="Calibri"/>
              <a:ea typeface="+mn-ea"/>
              <a:cs typeface="+mn-cs"/>
            </a:rPr>
            <a:t>Only authorised representatives may make public statements on behalf of the Company. This helps ensure information is accurate, consistent &amp; relevant.</a:t>
          </a:r>
          <a:endParaRPr lang="en-CY" sz="1600" kern="1200" dirty="0">
            <a:solidFill>
              <a:schemeClr val="bg1">
                <a:lumMod val="50000"/>
              </a:schemeClr>
            </a:solidFill>
            <a:latin typeface="Calibri"/>
            <a:ea typeface="+mn-ea"/>
            <a:cs typeface="+mn-cs"/>
          </a:endParaRPr>
        </a:p>
      </dsp:txBody>
      <dsp:txXfrm>
        <a:off x="6382858" y="2488047"/>
        <a:ext cx="2723702" cy="14470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626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1600" y="746125"/>
            <a:ext cx="6616700" cy="3722688"/>
          </a:xfrm>
          <a:prstGeom prst="rect">
            <a:avLst/>
          </a:prstGeom>
          <a:noFill/>
          <a:ln w="12700">
            <a:solidFill>
              <a:prstClr val="black"/>
            </a:solidFill>
          </a:ln>
        </p:spPr>
        <p:txBody>
          <a:bodyPr vert="horz" lIns="95710" tIns="47855" rIns="95710" bIns="47855" rtlCol="0" anchor="ctr"/>
          <a:lstStyle/>
          <a:p>
            <a:endParaRPr lang="en-GB"/>
          </a:p>
        </p:txBody>
      </p:sp>
      <p:sp>
        <p:nvSpPr>
          <p:cNvPr id="5" name="Notes Placeholder 4"/>
          <p:cNvSpPr>
            <a:spLocks noGrp="1"/>
          </p:cNvSpPr>
          <p:nvPr>
            <p:ph type="body" sz="quarter" idx="3"/>
          </p:nvPr>
        </p:nvSpPr>
        <p:spPr>
          <a:xfrm>
            <a:off x="681990" y="4717416"/>
            <a:ext cx="5455920" cy="4469130"/>
          </a:xfrm>
          <a:prstGeom prst="rect">
            <a:avLst/>
          </a:prstGeom>
        </p:spPr>
        <p:txBody>
          <a:bodyPr vert="horz" lIns="95710" tIns="47855" rIns="95710" bIns="478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5196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16700" cy="37226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86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6E28F5-BEBC-4480-8D10-153469C11101}" type="slidenum">
              <a:rPr lang="en-GB" smtClean="0"/>
              <a:pPr/>
              <a:t>10</a:t>
            </a:fld>
            <a:endParaRPr lang="en-GB"/>
          </a:p>
        </p:txBody>
      </p:sp>
    </p:spTree>
    <p:extLst>
      <p:ext uri="{BB962C8B-B14F-4D97-AF65-F5344CB8AC3E}">
        <p14:creationId xmlns:p14="http://schemas.microsoft.com/office/powerpoint/2010/main" val="104229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just fine, but your responsibility to re-direct the media to the right contact, head office/management or spokesperson nominated by company</a:t>
            </a:r>
          </a:p>
        </p:txBody>
      </p:sp>
      <p:sp>
        <p:nvSpPr>
          <p:cNvPr id="4" name="Slide Number Placeholder 3"/>
          <p:cNvSpPr>
            <a:spLocks noGrp="1"/>
          </p:cNvSpPr>
          <p:nvPr>
            <p:ph type="sldNum" sz="quarter" idx="10"/>
          </p:nvPr>
        </p:nvSpPr>
        <p:spPr/>
        <p:txBody>
          <a:bodyPr/>
          <a:lstStyle/>
          <a:p>
            <a:fld id="{606E28F5-BEBC-4480-8D10-153469C11101}" type="slidenum">
              <a:rPr lang="en-GB" smtClean="0"/>
              <a:pPr/>
              <a:t>11</a:t>
            </a:fld>
            <a:endParaRPr lang="en-GB"/>
          </a:p>
        </p:txBody>
      </p:sp>
    </p:spTree>
    <p:extLst>
      <p:ext uri="{BB962C8B-B14F-4D97-AF65-F5344CB8AC3E}">
        <p14:creationId xmlns:p14="http://schemas.microsoft.com/office/powerpoint/2010/main" val="191034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12</a:t>
            </a:fld>
            <a:endParaRPr lang="en-GB"/>
          </a:p>
        </p:txBody>
      </p:sp>
    </p:spTree>
    <p:extLst>
      <p:ext uri="{BB962C8B-B14F-4D97-AF65-F5344CB8AC3E}">
        <p14:creationId xmlns:p14="http://schemas.microsoft.com/office/powerpoint/2010/main" val="10352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13</a:t>
            </a:fld>
            <a:endParaRPr lang="en-GB"/>
          </a:p>
        </p:txBody>
      </p:sp>
    </p:spTree>
    <p:extLst>
      <p:ext uri="{BB962C8B-B14F-4D97-AF65-F5344CB8AC3E}">
        <p14:creationId xmlns:p14="http://schemas.microsoft.com/office/powerpoint/2010/main" val="392391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14</a:t>
            </a:fld>
            <a:endParaRPr lang="en-GB"/>
          </a:p>
        </p:txBody>
      </p:sp>
    </p:spTree>
    <p:extLst>
      <p:ext uri="{BB962C8B-B14F-4D97-AF65-F5344CB8AC3E}">
        <p14:creationId xmlns:p14="http://schemas.microsoft.com/office/powerpoint/2010/main" val="392391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15</a:t>
            </a:fld>
            <a:endParaRPr lang="en-GB"/>
          </a:p>
        </p:txBody>
      </p:sp>
    </p:spTree>
    <p:extLst>
      <p:ext uri="{BB962C8B-B14F-4D97-AF65-F5344CB8AC3E}">
        <p14:creationId xmlns:p14="http://schemas.microsoft.com/office/powerpoint/2010/main" val="295328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6E28F5-BEBC-4480-8D10-153469C11101}" type="slidenum">
              <a:rPr lang="en-GB" smtClean="0"/>
              <a:pPr/>
              <a:t>16</a:t>
            </a:fld>
            <a:endParaRPr lang="en-GB"/>
          </a:p>
        </p:txBody>
      </p:sp>
    </p:spTree>
    <p:extLst>
      <p:ext uri="{BB962C8B-B14F-4D97-AF65-F5344CB8AC3E}">
        <p14:creationId xmlns:p14="http://schemas.microsoft.com/office/powerpoint/2010/main" val="215950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6E28F5-BEBC-4480-8D10-153469C11101}" type="slidenum">
              <a:rPr lang="en-GB" smtClean="0"/>
              <a:pPr/>
              <a:t>17</a:t>
            </a:fld>
            <a:endParaRPr lang="en-GB"/>
          </a:p>
        </p:txBody>
      </p:sp>
    </p:spTree>
    <p:extLst>
      <p:ext uri="{BB962C8B-B14F-4D97-AF65-F5344CB8AC3E}">
        <p14:creationId xmlns:p14="http://schemas.microsoft.com/office/powerpoint/2010/main" val="381490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18</a:t>
            </a:fld>
            <a:endParaRPr lang="en-GB"/>
          </a:p>
        </p:txBody>
      </p:sp>
    </p:spTree>
    <p:extLst>
      <p:ext uri="{BB962C8B-B14F-4D97-AF65-F5344CB8AC3E}">
        <p14:creationId xmlns:p14="http://schemas.microsoft.com/office/powerpoint/2010/main" val="22077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19</a:t>
            </a:fld>
            <a:endParaRPr lang="en-GB"/>
          </a:p>
        </p:txBody>
      </p:sp>
    </p:spTree>
    <p:extLst>
      <p:ext uri="{BB962C8B-B14F-4D97-AF65-F5344CB8AC3E}">
        <p14:creationId xmlns:p14="http://schemas.microsoft.com/office/powerpoint/2010/main" val="92691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2</a:t>
            </a:fld>
            <a:endParaRPr lang="en-GB"/>
          </a:p>
        </p:txBody>
      </p:sp>
    </p:spTree>
    <p:extLst>
      <p:ext uri="{BB962C8B-B14F-4D97-AF65-F5344CB8AC3E}">
        <p14:creationId xmlns:p14="http://schemas.microsoft.com/office/powerpoint/2010/main" val="57381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6125"/>
            <a:ext cx="6616700" cy="37226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46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3</a:t>
            </a:fld>
            <a:endParaRPr lang="en-GB"/>
          </a:p>
        </p:txBody>
      </p:sp>
    </p:spTree>
    <p:extLst>
      <p:ext uri="{BB962C8B-B14F-4D97-AF65-F5344CB8AC3E}">
        <p14:creationId xmlns:p14="http://schemas.microsoft.com/office/powerpoint/2010/main" val="352154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4</a:t>
            </a:fld>
            <a:endParaRPr lang="en-GB"/>
          </a:p>
        </p:txBody>
      </p:sp>
    </p:spTree>
    <p:extLst>
      <p:ext uri="{BB962C8B-B14F-4D97-AF65-F5344CB8AC3E}">
        <p14:creationId xmlns:p14="http://schemas.microsoft.com/office/powerpoint/2010/main" val="209713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5</a:t>
            </a:fld>
            <a:endParaRPr lang="en-GB"/>
          </a:p>
        </p:txBody>
      </p:sp>
    </p:spTree>
    <p:extLst>
      <p:ext uri="{BB962C8B-B14F-4D97-AF65-F5344CB8AC3E}">
        <p14:creationId xmlns:p14="http://schemas.microsoft.com/office/powerpoint/2010/main" val="249665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dirty="0">
                <a:solidFill>
                  <a:srgbClr val="005AA5"/>
                </a:solidFill>
              </a:rPr>
              <a:t>The media is always hungry for information and the next “scoop”. They’ll take anything </a:t>
            </a:r>
          </a:p>
          <a:p>
            <a:pPr algn="ctr"/>
            <a:r>
              <a:rPr lang="en-GB" dirty="0">
                <a:solidFill>
                  <a:srgbClr val="0093BB"/>
                </a:solidFill>
              </a:rPr>
              <a:t>Don’t be bait!</a:t>
            </a:r>
          </a:p>
          <a:p>
            <a:endParaRPr lang="en-GB" dirty="0"/>
          </a:p>
        </p:txBody>
      </p:sp>
      <p:sp>
        <p:nvSpPr>
          <p:cNvPr id="4" name="Slide Number Placeholder 3"/>
          <p:cNvSpPr>
            <a:spLocks noGrp="1"/>
          </p:cNvSpPr>
          <p:nvPr>
            <p:ph type="sldNum" sz="quarter" idx="10"/>
          </p:nvPr>
        </p:nvSpPr>
        <p:spPr/>
        <p:txBody>
          <a:bodyPr/>
          <a:lstStyle/>
          <a:p>
            <a:fld id="{606E28F5-BEBC-4480-8D10-153469C11101}" type="slidenum">
              <a:rPr lang="en-GB" smtClean="0"/>
              <a:pPr/>
              <a:t>6</a:t>
            </a:fld>
            <a:endParaRPr lang="en-GB"/>
          </a:p>
        </p:txBody>
      </p:sp>
    </p:spTree>
    <p:extLst>
      <p:ext uri="{BB962C8B-B14F-4D97-AF65-F5344CB8AC3E}">
        <p14:creationId xmlns:p14="http://schemas.microsoft.com/office/powerpoint/2010/main" val="332086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7</a:t>
            </a:fld>
            <a:endParaRPr lang="en-GB"/>
          </a:p>
        </p:txBody>
      </p:sp>
    </p:spTree>
    <p:extLst>
      <p:ext uri="{BB962C8B-B14F-4D97-AF65-F5344CB8AC3E}">
        <p14:creationId xmlns:p14="http://schemas.microsoft.com/office/powerpoint/2010/main" val="357661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6E28F5-BEBC-4480-8D10-153469C11101}" type="slidenum">
              <a:rPr lang="en-GB" smtClean="0"/>
              <a:pPr/>
              <a:t>8</a:t>
            </a:fld>
            <a:endParaRPr lang="en-GB"/>
          </a:p>
        </p:txBody>
      </p:sp>
    </p:spTree>
    <p:extLst>
      <p:ext uri="{BB962C8B-B14F-4D97-AF65-F5344CB8AC3E}">
        <p14:creationId xmlns:p14="http://schemas.microsoft.com/office/powerpoint/2010/main" val="40352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6E28F5-BEBC-4480-8D10-153469C11101}" type="slidenum">
              <a:rPr lang="en-GB" smtClean="0"/>
              <a:pPr/>
              <a:t>9</a:t>
            </a:fld>
            <a:endParaRPr lang="en-GB"/>
          </a:p>
        </p:txBody>
      </p:sp>
    </p:spTree>
    <p:extLst>
      <p:ext uri="{BB962C8B-B14F-4D97-AF65-F5344CB8AC3E}">
        <p14:creationId xmlns:p14="http://schemas.microsoft.com/office/powerpoint/2010/main" val="2323277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channel/UCNYDubLX1YJ6R5ZJvNMTHog" TargetMode="External"/><Relationship Id="rId3" Type="http://schemas.openxmlformats.org/officeDocument/2006/relationships/image" Target="../media/image3.png"/><Relationship Id="rId7" Type="http://schemas.openxmlformats.org/officeDocument/2006/relationships/hyperlink" Target="https://twitter.com/marlow_group" TargetMode="External"/><Relationship Id="rId12"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instagram.com/marlownavigation/" TargetMode="External"/><Relationship Id="rId5" Type="http://schemas.openxmlformats.org/officeDocument/2006/relationships/hyperlink" Target="https://www.facebook.com/MarlowNavigationCareers"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linkedin.com/company/marlow-navigation" TargetMode="External"/><Relationship Id="rId1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B07BD8-2118-4878-9C3E-0BBC4633E1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967" y="874105"/>
            <a:ext cx="5479297" cy="4318121"/>
          </a:xfrm>
          <a:prstGeom prst="rect">
            <a:avLst/>
          </a:prstGeom>
        </p:spPr>
      </p:pic>
      <p:pic>
        <p:nvPicPr>
          <p:cNvPr id="9" name="Picture 8">
            <a:extLst>
              <a:ext uri="{FF2B5EF4-FFF2-40B4-BE49-F238E27FC236}">
                <a16:creationId xmlns:a16="http://schemas.microsoft.com/office/drawing/2014/main" id="{9A602B04-3735-4786-BBB0-97C74081B1B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711624" y="4094298"/>
            <a:ext cx="1443505" cy="836486"/>
          </a:xfrm>
          <a:prstGeom prst="rect">
            <a:avLst/>
          </a:prstGeom>
        </p:spPr>
      </p:pic>
      <p:sp>
        <p:nvSpPr>
          <p:cNvPr id="10" name="Content Placeholder 5">
            <a:extLst>
              <a:ext uri="{FF2B5EF4-FFF2-40B4-BE49-F238E27FC236}">
                <a16:creationId xmlns:a16="http://schemas.microsoft.com/office/drawing/2014/main" id="{32157875-D7C5-4BC9-AB7E-472AFCF54E1B}"/>
              </a:ext>
            </a:extLst>
          </p:cNvPr>
          <p:cNvSpPr>
            <a:spLocks noGrp="1"/>
          </p:cNvSpPr>
          <p:nvPr>
            <p:ph sz="quarter" idx="10"/>
          </p:nvPr>
        </p:nvSpPr>
        <p:spPr>
          <a:xfrm>
            <a:off x="467563" y="3148652"/>
            <a:ext cx="3822331" cy="396973"/>
          </a:xfrm>
        </p:spPr>
        <p:txBody>
          <a:bodyPr>
            <a:noAutofit/>
          </a:bodyPr>
          <a:lstStyle>
            <a:lvl1pPr>
              <a:defRPr sz="1800"/>
            </a:lvl1pPr>
          </a:lstStyle>
          <a:p>
            <a:pPr marL="108000" indent="0">
              <a:lnSpc>
                <a:spcPct val="120000"/>
              </a:lnSpc>
              <a:spcBef>
                <a:spcPts val="0"/>
              </a:spcBef>
              <a:spcAft>
                <a:spcPts val="0"/>
              </a:spcAft>
              <a:buNone/>
            </a:pPr>
            <a:r>
              <a:rPr lang="en-US" dirty="0">
                <a:solidFill>
                  <a:srgbClr val="0093BB"/>
                </a:solidFill>
                <a:latin typeface="+mj-lt"/>
              </a:rPr>
              <a:t>INTRODUCTION</a:t>
            </a:r>
          </a:p>
        </p:txBody>
      </p:sp>
      <p:sp>
        <p:nvSpPr>
          <p:cNvPr id="11" name="Text Placeholder 6">
            <a:extLst>
              <a:ext uri="{FF2B5EF4-FFF2-40B4-BE49-F238E27FC236}">
                <a16:creationId xmlns:a16="http://schemas.microsoft.com/office/drawing/2014/main" id="{AA06E1ED-CF89-492B-9626-6995119F0CBF}"/>
              </a:ext>
            </a:extLst>
          </p:cNvPr>
          <p:cNvSpPr>
            <a:spLocks noGrp="1"/>
          </p:cNvSpPr>
          <p:nvPr>
            <p:ph type="body" sz="quarter" idx="11" hasCustomPrompt="1"/>
          </p:nvPr>
        </p:nvSpPr>
        <p:spPr>
          <a:xfrm>
            <a:off x="479375" y="1125414"/>
            <a:ext cx="3822331" cy="359370"/>
          </a:xfrm>
        </p:spPr>
        <p:txBody>
          <a:bodyPr>
            <a:noAutofit/>
          </a:bodyPr>
          <a:lstStyle>
            <a:lvl1pPr>
              <a:defRPr sz="1800"/>
            </a:lvl1pPr>
          </a:lstStyle>
          <a:p>
            <a:r>
              <a:rPr lang="en-US" dirty="0">
                <a:solidFill>
                  <a:srgbClr val="005AA5"/>
                </a:solidFill>
              </a:rPr>
              <a:t>PARTNER. SHIP. REDEFINED.</a:t>
            </a:r>
          </a:p>
        </p:txBody>
      </p:sp>
      <p:sp>
        <p:nvSpPr>
          <p:cNvPr id="13" name="Title 4">
            <a:extLst>
              <a:ext uri="{FF2B5EF4-FFF2-40B4-BE49-F238E27FC236}">
                <a16:creationId xmlns:a16="http://schemas.microsoft.com/office/drawing/2014/main" id="{2DB387CC-A038-4761-BED3-1033E49E6788}"/>
              </a:ext>
            </a:extLst>
          </p:cNvPr>
          <p:cNvSpPr>
            <a:spLocks noGrp="1"/>
          </p:cNvSpPr>
          <p:nvPr>
            <p:ph type="title"/>
          </p:nvPr>
        </p:nvSpPr>
        <p:spPr>
          <a:xfrm>
            <a:off x="473470" y="2204864"/>
            <a:ext cx="3816424" cy="566936"/>
          </a:xfrm>
        </p:spPr>
        <p:txBody>
          <a:bodyPr>
            <a:noAutofit/>
          </a:bodyPr>
          <a:lstStyle>
            <a:lvl1pPr>
              <a:defRPr sz="3600"/>
            </a:lvl1pPr>
          </a:lstStyle>
          <a:p>
            <a:r>
              <a:rPr lang="en-US" dirty="0">
                <a:solidFill>
                  <a:srgbClr val="005AA5"/>
                </a:solidFill>
              </a:rPr>
              <a:t>THE A-Z OF</a:t>
            </a:r>
            <a:br>
              <a:rPr lang="en-US" dirty="0">
                <a:solidFill>
                  <a:srgbClr val="005AA5"/>
                </a:solidFill>
              </a:rPr>
            </a:br>
            <a:r>
              <a:rPr lang="en-US" dirty="0">
                <a:solidFill>
                  <a:srgbClr val="005AA5"/>
                </a:solidFill>
              </a:rPr>
              <a:t>SHIPMANAGEMENT</a:t>
            </a:r>
          </a:p>
        </p:txBody>
      </p:sp>
    </p:spTree>
    <p:extLst>
      <p:ext uri="{BB962C8B-B14F-4D97-AF65-F5344CB8AC3E}">
        <p14:creationId xmlns:p14="http://schemas.microsoft.com/office/powerpoint/2010/main" val="10386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04CD68E-B7A2-4EB1-9FE0-2FEDE960AB1C}"/>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33199080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2F161F07-495C-43BD-A665-0B59FF916DD4}"/>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8744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846050"/>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3392"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40" y="1846051"/>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40"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AAD6F2B1-E446-40CA-ACE4-64276C999643}"/>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293104012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9" name="Rectangle 8"/>
          <p:cNvSpPr/>
          <p:nvPr/>
        </p:nvSpPr>
        <p:spPr>
          <a:xfrm>
            <a:off x="3954246" y="0"/>
            <a:ext cx="125530" cy="6858000"/>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dirty="0"/>
              <a:t>CLICK TO EDIT MASTER TITLE</a:t>
            </a:r>
          </a:p>
        </p:txBody>
      </p:sp>
      <p:sp>
        <p:nvSpPr>
          <p:cNvPr id="3" name="Content Placeholder 2"/>
          <p:cNvSpPr>
            <a:spLocks noGrp="1"/>
          </p:cNvSpPr>
          <p:nvPr>
            <p:ph idx="1" hasCustomPrompt="1"/>
          </p:nvPr>
        </p:nvSpPr>
        <p:spPr>
          <a:xfrm>
            <a:off x="4866106" y="1047404"/>
            <a:ext cx="6492240" cy="525780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0" name="Picture 9">
            <a:extLst>
              <a:ext uri="{FF2B5EF4-FFF2-40B4-BE49-F238E27FC236}">
                <a16:creationId xmlns:a16="http://schemas.microsoft.com/office/drawing/2014/main" id="{D909A53D-CCC3-47C9-8DBA-75B9F0F21F8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404180041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Custom Layou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087BDBC-230C-42EF-93EA-8849A859DA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409" y="835911"/>
            <a:ext cx="5479297" cy="4318121"/>
          </a:xfrm>
          <a:prstGeom prst="rect">
            <a:avLst/>
          </a:prstGeom>
        </p:spPr>
      </p:pic>
      <p:sp>
        <p:nvSpPr>
          <p:cNvPr id="36" name="TextBox 35"/>
          <p:cNvSpPr txBox="1"/>
          <p:nvPr userDrawn="1"/>
        </p:nvSpPr>
        <p:spPr>
          <a:xfrm>
            <a:off x="719404" y="1700809"/>
            <a:ext cx="3435725" cy="2272417"/>
          </a:xfrm>
          <a:prstGeom prst="rect">
            <a:avLst/>
          </a:prstGeom>
          <a:noFill/>
        </p:spPr>
        <p:txBody>
          <a:bodyPr wrap="square" rtlCol="0">
            <a:spAutoFit/>
          </a:bodyPr>
          <a:lstStyle/>
          <a:p>
            <a:pPr algn="just">
              <a:lnSpc>
                <a:spcPts val="1700"/>
              </a:lnSpc>
              <a:spcBef>
                <a:spcPts val="0"/>
              </a:spcBef>
              <a:spcAft>
                <a:spcPts val="0"/>
              </a:spcAft>
            </a:pPr>
            <a:r>
              <a:rPr lang="en-GB" sz="1400" cap="none" baseline="0" noProof="0" dirty="0">
                <a:solidFill>
                  <a:srgbClr val="0093BB"/>
                </a:solidFill>
                <a:latin typeface="+mn-lt"/>
              </a:rPr>
              <a:t>Marlow Navigation Co. Ltd.</a:t>
            </a:r>
          </a:p>
          <a:p>
            <a:pPr algn="just">
              <a:lnSpc>
                <a:spcPts val="1700"/>
              </a:lnSpc>
              <a:spcBef>
                <a:spcPts val="0"/>
              </a:spcBef>
              <a:spcAft>
                <a:spcPts val="0"/>
              </a:spcAft>
            </a:pPr>
            <a:r>
              <a:rPr lang="en-GB" sz="1400" cap="none" baseline="0" noProof="0" dirty="0">
                <a:solidFill>
                  <a:srgbClr val="005AA5"/>
                </a:solidFill>
                <a:latin typeface="+mn-lt"/>
              </a:rPr>
              <a:t>13 </a:t>
            </a:r>
            <a:r>
              <a:rPr lang="en-GB" sz="1400" cap="none" baseline="0" noProof="0" dirty="0" err="1">
                <a:solidFill>
                  <a:srgbClr val="005AA5"/>
                </a:solidFill>
                <a:latin typeface="+mn-lt"/>
              </a:rPr>
              <a:t>Alexandrias</a:t>
            </a:r>
            <a:r>
              <a:rPr lang="en-GB" sz="1400" cap="none" baseline="0" noProof="0" dirty="0">
                <a:solidFill>
                  <a:srgbClr val="005AA5"/>
                </a:solidFill>
                <a:latin typeface="+mn-lt"/>
              </a:rPr>
              <a:t> Street, 3013</a:t>
            </a:r>
          </a:p>
          <a:p>
            <a:pPr algn="just">
              <a:lnSpc>
                <a:spcPts val="1700"/>
              </a:lnSpc>
              <a:spcBef>
                <a:spcPts val="0"/>
              </a:spcBef>
              <a:spcAft>
                <a:spcPts val="0"/>
              </a:spcAft>
            </a:pPr>
            <a:endParaRPr lang="en-GB" sz="1400" cap="none" baseline="0" noProof="0" dirty="0">
              <a:solidFill>
                <a:srgbClr val="005AA5"/>
              </a:solidFill>
              <a:latin typeface="+mn-lt"/>
            </a:endParaRPr>
          </a:p>
          <a:p>
            <a:pPr algn="just">
              <a:lnSpc>
                <a:spcPts val="1700"/>
              </a:lnSpc>
              <a:spcBef>
                <a:spcPts val="0"/>
              </a:spcBef>
              <a:spcAft>
                <a:spcPts val="0"/>
              </a:spcAft>
            </a:pPr>
            <a:r>
              <a:rPr lang="en-GB" sz="1400" cap="none" baseline="0" noProof="0" dirty="0">
                <a:solidFill>
                  <a:srgbClr val="005AA5"/>
                </a:solidFill>
                <a:latin typeface="+mn-lt"/>
              </a:rPr>
              <a:t>P.O. Box 54077, CY-3720 </a:t>
            </a:r>
          </a:p>
          <a:p>
            <a:pPr algn="just">
              <a:lnSpc>
                <a:spcPts val="1700"/>
              </a:lnSpc>
              <a:spcBef>
                <a:spcPts val="0"/>
              </a:spcBef>
              <a:spcAft>
                <a:spcPts val="0"/>
              </a:spcAft>
            </a:pPr>
            <a:r>
              <a:rPr lang="en-GB" sz="1400" cap="none" baseline="0" noProof="0" dirty="0">
                <a:solidFill>
                  <a:srgbClr val="005AA5"/>
                </a:solidFill>
                <a:latin typeface="+mn-lt"/>
              </a:rPr>
              <a:t>Limassol, CYPRUS</a:t>
            </a:r>
          </a:p>
          <a:p>
            <a:pPr algn="just">
              <a:lnSpc>
                <a:spcPts val="1700"/>
              </a:lnSpc>
              <a:spcBef>
                <a:spcPts val="0"/>
              </a:spcBef>
              <a:spcAft>
                <a:spcPts val="0"/>
              </a:spcAft>
            </a:pPr>
            <a:endParaRPr lang="en-GB" sz="1400" cap="none" baseline="0" noProof="0" dirty="0">
              <a:solidFill>
                <a:srgbClr val="005AA5"/>
              </a:solidFill>
              <a:latin typeface="+mn-lt"/>
            </a:endParaRP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Tel: +357 25882588 | Fax: +357 25882599</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E-Mail: info@marlowgroup.com</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Website: marlow-navigation.com</a:t>
            </a:r>
          </a:p>
          <a:p>
            <a:pPr marL="0" marR="0" indent="0" algn="just" defTabSz="914400" rtl="0" eaLnBrk="1" fontAlgn="auto" latinLnBrk="0" hangingPunct="1">
              <a:lnSpc>
                <a:spcPts val="1700"/>
              </a:lnSpc>
              <a:spcBef>
                <a:spcPts val="0"/>
              </a:spcBef>
              <a:spcAft>
                <a:spcPts val="0"/>
              </a:spcAft>
              <a:buClrTx/>
              <a:buSzTx/>
              <a:buFontTx/>
              <a:buNone/>
              <a:tabLst/>
              <a:defRPr/>
            </a:pPr>
            <a:endParaRPr lang="en-GB" sz="1400" cap="none" baseline="0" noProof="0" dirty="0">
              <a:solidFill>
                <a:srgbClr val="005AA5"/>
              </a:solidFill>
              <a:latin typeface="Calibri Light" panose="020F0302020204030204" pitchFamily="34" charset="0"/>
            </a:endParaRPr>
          </a:p>
        </p:txBody>
      </p:sp>
      <p:sp>
        <p:nvSpPr>
          <p:cNvPr id="21" name="Text Placeholder 5">
            <a:extLst>
              <a:ext uri="{FF2B5EF4-FFF2-40B4-BE49-F238E27FC236}">
                <a16:creationId xmlns:a16="http://schemas.microsoft.com/office/drawing/2014/main" id="{5E6EC220-AC88-4069-A7D5-1102736565B5}"/>
              </a:ext>
            </a:extLst>
          </p:cNvPr>
          <p:cNvSpPr>
            <a:spLocks noGrp="1"/>
          </p:cNvSpPr>
          <p:nvPr>
            <p:ph type="body" sz="quarter" idx="11" hasCustomPrompt="1"/>
          </p:nvPr>
        </p:nvSpPr>
        <p:spPr>
          <a:xfrm>
            <a:off x="719404" y="1123218"/>
            <a:ext cx="3435725" cy="359370"/>
          </a:xfrm>
        </p:spPr>
        <p:txBody>
          <a:bodyPr>
            <a:noAutofit/>
          </a:bodyPr>
          <a:lstStyle>
            <a:lvl1pPr>
              <a:defRPr sz="3200" b="0" cap="all" baseline="0">
                <a:solidFill>
                  <a:srgbClr val="005AA5"/>
                </a:solidFill>
                <a:latin typeface="+mn-lt"/>
              </a:defRPr>
            </a:lvl1pPr>
          </a:lstStyle>
          <a:p>
            <a:pPr lvl="0"/>
            <a:r>
              <a:rPr lang="en-GB" noProof="0" dirty="0"/>
              <a:t>THANK YOU!</a:t>
            </a:r>
          </a:p>
        </p:txBody>
      </p:sp>
      <p:pic>
        <p:nvPicPr>
          <p:cNvPr id="23" name="Picture 22">
            <a:extLst>
              <a:ext uri="{FF2B5EF4-FFF2-40B4-BE49-F238E27FC236}">
                <a16:creationId xmlns:a16="http://schemas.microsoft.com/office/drawing/2014/main" id="{E4C7B6D3-25CA-4DEC-8430-379734C713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711624" y="4094298"/>
            <a:ext cx="1443505" cy="836486"/>
          </a:xfrm>
          <a:prstGeom prst="rect">
            <a:avLst/>
          </a:prstGeom>
        </p:spPr>
      </p:pic>
      <p:pic>
        <p:nvPicPr>
          <p:cNvPr id="24" name="Picture 23">
            <a:hlinkClick r:id="rId5"/>
            <a:extLst>
              <a:ext uri="{FF2B5EF4-FFF2-40B4-BE49-F238E27FC236}">
                <a16:creationId xmlns:a16="http://schemas.microsoft.com/office/drawing/2014/main" id="{6696A219-3603-4647-9242-EA2D0FB01EE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39440" y="3757225"/>
            <a:ext cx="216000" cy="216000"/>
          </a:xfrm>
          <a:prstGeom prst="rect">
            <a:avLst/>
          </a:prstGeom>
        </p:spPr>
      </p:pic>
      <p:pic>
        <p:nvPicPr>
          <p:cNvPr id="25" name="Picture 24">
            <a:hlinkClick r:id="rId7"/>
            <a:extLst>
              <a:ext uri="{FF2B5EF4-FFF2-40B4-BE49-F238E27FC236}">
                <a16:creationId xmlns:a16="http://schemas.microsoft.com/office/drawing/2014/main" id="{5E994253-32C9-4B9E-854B-F7E727D621B9}"/>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77956" y="3757225"/>
            <a:ext cx="216000" cy="216000"/>
          </a:xfrm>
          <a:prstGeom prst="rect">
            <a:avLst/>
          </a:prstGeom>
        </p:spPr>
      </p:pic>
      <p:pic>
        <p:nvPicPr>
          <p:cNvPr id="26" name="Picture 25">
            <a:hlinkClick r:id="rId9"/>
            <a:extLst>
              <a:ext uri="{FF2B5EF4-FFF2-40B4-BE49-F238E27FC236}">
                <a16:creationId xmlns:a16="http://schemas.microsoft.com/office/drawing/2014/main" id="{732C1752-B41B-4162-9475-ED03243202CC}"/>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316472" y="3757225"/>
            <a:ext cx="216000" cy="216000"/>
          </a:xfrm>
          <a:prstGeom prst="rect">
            <a:avLst/>
          </a:prstGeom>
        </p:spPr>
      </p:pic>
      <p:pic>
        <p:nvPicPr>
          <p:cNvPr id="27" name="Picture 26">
            <a:hlinkClick r:id="rId11"/>
            <a:extLst>
              <a:ext uri="{FF2B5EF4-FFF2-40B4-BE49-F238E27FC236}">
                <a16:creationId xmlns:a16="http://schemas.microsoft.com/office/drawing/2014/main" id="{4564056B-6608-4D4F-91F1-E1097AE84256}"/>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554988" y="3757225"/>
            <a:ext cx="216000" cy="216000"/>
          </a:xfrm>
          <a:prstGeom prst="rect">
            <a:avLst/>
          </a:prstGeom>
        </p:spPr>
      </p:pic>
      <p:pic>
        <p:nvPicPr>
          <p:cNvPr id="28" name="Picture 27">
            <a:hlinkClick r:id="rId13"/>
            <a:extLst>
              <a:ext uri="{FF2B5EF4-FFF2-40B4-BE49-F238E27FC236}">
                <a16:creationId xmlns:a16="http://schemas.microsoft.com/office/drawing/2014/main" id="{DD50AD1C-EB4C-4011-BB95-34FC2808174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3504" y="3757225"/>
            <a:ext cx="219456" cy="219063"/>
          </a:xfrm>
          <a:prstGeom prst="rect">
            <a:avLst/>
          </a:prstGeom>
        </p:spPr>
      </p:pic>
    </p:spTree>
    <p:extLst>
      <p:ext uri="{BB962C8B-B14F-4D97-AF65-F5344CB8AC3E}">
        <p14:creationId xmlns:p14="http://schemas.microsoft.com/office/powerpoint/2010/main" val="197635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175" y="6516009"/>
            <a:ext cx="12188825" cy="129567"/>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
        <p:nvSpPr>
          <p:cNvPr id="3" name="Text Placeholder 2"/>
          <p:cNvSpPr>
            <a:spLocks noGrp="1"/>
          </p:cNvSpPr>
          <p:nvPr>
            <p:ph type="body" idx="1"/>
          </p:nvPr>
        </p:nvSpPr>
        <p:spPr>
          <a:xfrm>
            <a:off x="623392" y="1844824"/>
            <a:ext cx="10945216" cy="43915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F0B92E-4A83-4766-942C-D02E1F632AC5}"/>
              </a:ext>
            </a:extLst>
          </p:cNvPr>
          <p:cNvSpPr/>
          <p:nvPr userDrawn="1"/>
        </p:nvSpPr>
        <p:spPr>
          <a:xfrm>
            <a:off x="3180" y="6627149"/>
            <a:ext cx="12188825" cy="230855"/>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12" name="TextBox 11">
            <a:extLst>
              <a:ext uri="{FF2B5EF4-FFF2-40B4-BE49-F238E27FC236}">
                <a16:creationId xmlns:a16="http://schemas.microsoft.com/office/drawing/2014/main" id="{1FD303AB-7E7D-4C7E-B8A7-6B46611F1155}"/>
              </a:ext>
            </a:extLst>
          </p:cNvPr>
          <p:cNvSpPr txBox="1"/>
          <p:nvPr userDrawn="1"/>
        </p:nvSpPr>
        <p:spPr>
          <a:xfrm>
            <a:off x="622866" y="6603154"/>
            <a:ext cx="2496277" cy="261610"/>
          </a:xfrm>
          <a:prstGeom prst="rect">
            <a:avLst/>
          </a:prstGeom>
          <a:noFill/>
        </p:spPr>
        <p:txBody>
          <a:bodyPr wrap="square" rtlCol="0">
            <a:spAutoFit/>
          </a:bodyPr>
          <a:lstStyle/>
          <a:p>
            <a:r>
              <a:rPr lang="de-DE" sz="1100" kern="2000" dirty="0">
                <a:solidFill>
                  <a:schemeClr val="bg1"/>
                </a:solidFill>
                <a:latin typeface="+mj-lt"/>
              </a:rPr>
              <a:t>PARTNER. SHIP. REDEFINED.</a:t>
            </a:r>
            <a:endParaRPr lang="en-US" sz="1100" dirty="0">
              <a:latin typeface="+mj-lt"/>
            </a:endParaRPr>
          </a:p>
        </p:txBody>
      </p:sp>
      <p:sp>
        <p:nvSpPr>
          <p:cNvPr id="13" name="Text Placeholder 2">
            <a:extLst>
              <a:ext uri="{FF2B5EF4-FFF2-40B4-BE49-F238E27FC236}">
                <a16:creationId xmlns:a16="http://schemas.microsoft.com/office/drawing/2014/main" id="{D9D1B7F3-673E-4745-AE54-C7C8C827F281}"/>
              </a:ext>
            </a:extLst>
          </p:cNvPr>
          <p:cNvSpPr txBox="1">
            <a:spLocks/>
          </p:cNvSpPr>
          <p:nvPr userDrawn="1"/>
        </p:nvSpPr>
        <p:spPr>
          <a:xfrm>
            <a:off x="11124777" y="6620389"/>
            <a:ext cx="288032" cy="230832"/>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fld id="{DDDF41F7-E809-4E53-92AF-D78D452EDE48}" type="slidenum">
              <a:rPr lang="en-US" sz="1100" smtClean="0">
                <a:solidFill>
                  <a:schemeClr val="bg1"/>
                </a:solidFill>
                <a:latin typeface="+mn-lt"/>
              </a:rPr>
              <a:pPr marL="0" indent="0">
                <a:lnSpc>
                  <a:spcPct val="100000"/>
                </a:lnSpc>
                <a:spcBef>
                  <a:spcPts val="0"/>
                </a:spcBef>
                <a:spcAft>
                  <a:spcPts val="0"/>
                </a:spcAft>
                <a:buNone/>
              </a:pPr>
              <a:t>‹#›</a:t>
            </a:fld>
            <a:endParaRPr lang="en-US" sz="1100" dirty="0">
              <a:solidFill>
                <a:schemeClr val="bg1"/>
              </a:solidFill>
              <a:latin typeface="+mn-lt"/>
            </a:endParaRPr>
          </a:p>
        </p:txBody>
      </p:sp>
      <p:pic>
        <p:nvPicPr>
          <p:cNvPr id="15" name="Picture 14">
            <a:extLst>
              <a:ext uri="{FF2B5EF4-FFF2-40B4-BE49-F238E27FC236}">
                <a16:creationId xmlns:a16="http://schemas.microsoft.com/office/drawing/2014/main" id="{CAC888BC-93AA-46DE-AD00-7AE411DC1DEC}"/>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3496201746"/>
      </p:ext>
    </p:extLst>
  </p:cSld>
  <p:clrMap bg1="lt1" tx1="dk1" bg2="lt2" tx2="dk2" accent1="accent1" accent2="accent2" accent3="accent3" accent4="accent4" accent5="accent5" accent6="accent6" hlink="hlink" folHlink="folHlink"/>
  <p:sldLayoutIdLst>
    <p:sldLayoutId id="2147483670" r:id="rId1"/>
    <p:sldLayoutId id="2147483664" r:id="rId2"/>
    <p:sldLayoutId id="2147483660" r:id="rId3"/>
    <p:sldLayoutId id="2147483663" r:id="rId4"/>
    <p:sldLayoutId id="2147483666" r:id="rId5"/>
    <p:sldLayoutId id="2147483671" r:id="rId6"/>
  </p:sldLayoutIdLst>
  <p:hf hdr="0" ftr="0"/>
  <p:txStyles>
    <p:title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rgbClr val="0093BB"/>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73469" y="2834680"/>
            <a:ext cx="3822331" cy="396973"/>
          </a:xfrm>
        </p:spPr>
        <p:txBody>
          <a:bodyPr>
            <a:noAutofit/>
          </a:bodyPr>
          <a:lstStyle/>
          <a:p>
            <a:pPr marL="108000" indent="0">
              <a:lnSpc>
                <a:spcPct val="120000"/>
              </a:lnSpc>
              <a:spcBef>
                <a:spcPts val="0"/>
              </a:spcBef>
              <a:spcAft>
                <a:spcPts val="0"/>
              </a:spcAft>
              <a:buNone/>
            </a:pPr>
            <a:r>
              <a:rPr lang="en-US" sz="1800" dirty="0">
                <a:solidFill>
                  <a:srgbClr val="0093BB"/>
                </a:solidFill>
                <a:latin typeface="+mj-lt"/>
              </a:rPr>
              <a:t>RAISING CREW AWARENESS </a:t>
            </a:r>
          </a:p>
        </p:txBody>
      </p:sp>
      <p:sp>
        <p:nvSpPr>
          <p:cNvPr id="7" name="Text Placeholder 6"/>
          <p:cNvSpPr>
            <a:spLocks noGrp="1"/>
          </p:cNvSpPr>
          <p:nvPr>
            <p:ph type="body" sz="quarter" idx="4294967295"/>
          </p:nvPr>
        </p:nvSpPr>
        <p:spPr>
          <a:xfrm>
            <a:off x="479375" y="1125414"/>
            <a:ext cx="3822331" cy="359370"/>
          </a:xfrm>
        </p:spPr>
        <p:txBody>
          <a:bodyPr>
            <a:normAutofit/>
          </a:bodyPr>
          <a:lstStyle/>
          <a:p>
            <a:r>
              <a:rPr lang="en-US" sz="1800" dirty="0">
                <a:solidFill>
                  <a:srgbClr val="005AA5"/>
                </a:solidFill>
              </a:rPr>
              <a:t>PARTNER. SHIP. REDEFINED.</a:t>
            </a:r>
          </a:p>
        </p:txBody>
      </p:sp>
      <p:sp>
        <p:nvSpPr>
          <p:cNvPr id="5" name="Title 4"/>
          <p:cNvSpPr>
            <a:spLocks noGrp="1"/>
          </p:cNvSpPr>
          <p:nvPr>
            <p:ph type="title"/>
          </p:nvPr>
        </p:nvSpPr>
        <p:spPr>
          <a:xfrm>
            <a:off x="473470" y="2204864"/>
            <a:ext cx="3816424" cy="566936"/>
          </a:xfrm>
        </p:spPr>
        <p:txBody>
          <a:bodyPr>
            <a:noAutofit/>
          </a:bodyPr>
          <a:lstStyle/>
          <a:p>
            <a:r>
              <a:rPr lang="en-US" dirty="0">
                <a:solidFill>
                  <a:srgbClr val="005AA5"/>
                </a:solidFill>
              </a:rPr>
              <a:t>MEDIA/PRESS</a:t>
            </a:r>
            <a:br>
              <a:rPr lang="en-US" dirty="0">
                <a:solidFill>
                  <a:srgbClr val="005AA5"/>
                </a:solidFill>
              </a:rPr>
            </a:br>
            <a:r>
              <a:rPr lang="en-US" dirty="0">
                <a:solidFill>
                  <a:srgbClr val="005AA5"/>
                </a:solidFill>
              </a:rPr>
              <a:t>CONTINGENCY</a:t>
            </a:r>
          </a:p>
        </p:txBody>
      </p:sp>
      <p:sp>
        <p:nvSpPr>
          <p:cNvPr id="8" name="Text Placeholder 2"/>
          <p:cNvSpPr txBox="1">
            <a:spLocks/>
          </p:cNvSpPr>
          <p:nvPr/>
        </p:nvSpPr>
        <p:spPr>
          <a:xfrm>
            <a:off x="473469" y="4725144"/>
            <a:ext cx="1158034" cy="216024"/>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GB" sz="1100" dirty="0">
                <a:latin typeface="+mn-lt"/>
              </a:rPr>
              <a:t>2020 Update</a:t>
            </a:r>
            <a:endParaRPr lang="en-US" sz="1100" dirty="0">
              <a:latin typeface="+mn-lt"/>
            </a:endParaRPr>
          </a:p>
        </p:txBody>
      </p:sp>
    </p:spTree>
    <p:extLst>
      <p:ext uri="{BB962C8B-B14F-4D97-AF65-F5344CB8AC3E}">
        <p14:creationId xmlns:p14="http://schemas.microsoft.com/office/powerpoint/2010/main" val="133737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2238" y="2958005"/>
            <a:ext cx="3959607" cy="2001830"/>
          </a:xfrm>
          <a:prstGeom prst="rect">
            <a:avLst/>
          </a:prstGeom>
        </p:spPr>
        <p:txBody>
          <a:bodyPr wrap="square">
            <a:spAutoFit/>
          </a:bodyPr>
          <a:lstStyle/>
          <a:p>
            <a:pPr>
              <a:lnSpc>
                <a:spcPct val="107000"/>
              </a:lnSpc>
              <a:spcBef>
                <a:spcPts val="600"/>
              </a:spcBef>
            </a:pPr>
            <a:r>
              <a:rPr lang="en-GB" sz="1600" dirty="0">
                <a:solidFill>
                  <a:schemeClr val="bg1">
                    <a:lumMod val="50000"/>
                  </a:schemeClr>
                </a:solidFill>
              </a:rPr>
              <a:t>In some situations, the Media may be more persistent and immediate, such as during a crisis or major event. A reporter or camera crew may show up unannounced or attempt to make urgent contact. </a:t>
            </a:r>
          </a:p>
          <a:p>
            <a:pPr>
              <a:lnSpc>
                <a:spcPct val="107000"/>
              </a:lnSpc>
              <a:spcBef>
                <a:spcPts val="600"/>
              </a:spcBef>
            </a:pPr>
            <a:r>
              <a:rPr lang="en-GB" sz="1600" b="1" dirty="0">
                <a:solidFill>
                  <a:schemeClr val="bg1">
                    <a:lumMod val="50000"/>
                  </a:schemeClr>
                </a:solidFill>
              </a:rPr>
              <a:t>Extra care and diligence</a:t>
            </a:r>
            <a:r>
              <a:rPr lang="en-GB" sz="1600" dirty="0">
                <a:solidFill>
                  <a:schemeClr val="bg1">
                    <a:lumMod val="50000"/>
                  </a:schemeClr>
                </a:solidFill>
              </a:rPr>
              <a:t> is needed in such circumstances. Stay calm and collected.</a:t>
            </a:r>
          </a:p>
        </p:txBody>
      </p:sp>
      <p:graphicFrame>
        <p:nvGraphicFramePr>
          <p:cNvPr id="2" name="Diagram 1"/>
          <p:cNvGraphicFramePr/>
          <p:nvPr>
            <p:extLst>
              <p:ext uri="{D42A27DB-BD31-4B8C-83A1-F6EECF244321}">
                <p14:modId xmlns:p14="http://schemas.microsoft.com/office/powerpoint/2010/main" val="2901831812"/>
              </p:ext>
            </p:extLst>
          </p:nvPr>
        </p:nvGraphicFramePr>
        <p:xfrm>
          <a:off x="623392" y="1478916"/>
          <a:ext cx="5472608" cy="4960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9">
            <a:extLst>
              <a:ext uri="{FF2B5EF4-FFF2-40B4-BE49-F238E27FC236}">
                <a16:creationId xmlns:a16="http://schemas.microsoft.com/office/drawing/2014/main" id="{8274ED81-C311-40CE-8C48-F78BB104422C}"/>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SURPRISE CONTACT BY MEDIA</a:t>
            </a:r>
            <a:br>
              <a:rPr lang="en-US" dirty="0"/>
            </a:br>
            <a:r>
              <a:rPr lang="en-GB" dirty="0">
                <a:solidFill>
                  <a:srgbClr val="0093BB"/>
                </a:solidFill>
              </a:rPr>
              <a:t>YOUR RESPONSIBILITIES</a:t>
            </a:r>
          </a:p>
        </p:txBody>
      </p:sp>
    </p:spTree>
    <p:extLst>
      <p:ext uri="{BB962C8B-B14F-4D97-AF65-F5344CB8AC3E}">
        <p14:creationId xmlns:p14="http://schemas.microsoft.com/office/powerpoint/2010/main" val="2024984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77" b="-477"/>
          <a:stretch/>
        </p:blipFill>
        <p:spPr>
          <a:xfrm>
            <a:off x="623392" y="2026133"/>
            <a:ext cx="5472608" cy="3963332"/>
          </a:xfrm>
          <a:prstGeom prst="rect">
            <a:avLst/>
          </a:prstGeom>
        </p:spPr>
      </p:pic>
      <p:sp>
        <p:nvSpPr>
          <p:cNvPr id="5" name="Title 9">
            <a:extLst>
              <a:ext uri="{FF2B5EF4-FFF2-40B4-BE49-F238E27FC236}">
                <a16:creationId xmlns:a16="http://schemas.microsoft.com/office/drawing/2014/main" id="{FB2A5F7B-6102-4979-9D3D-DDC29CB87C30}"/>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DO NOT BE PUSHED TO RESPOND</a:t>
            </a:r>
            <a:br>
              <a:rPr lang="en-US" dirty="0"/>
            </a:br>
            <a:r>
              <a:rPr lang="en-GB" dirty="0">
                <a:solidFill>
                  <a:srgbClr val="0093BB"/>
                </a:solidFill>
              </a:rPr>
              <a:t>KNOW YOUR RIGHTS</a:t>
            </a:r>
          </a:p>
        </p:txBody>
      </p:sp>
      <p:sp>
        <p:nvSpPr>
          <p:cNvPr id="9" name="TextBox 8">
            <a:extLst>
              <a:ext uri="{FF2B5EF4-FFF2-40B4-BE49-F238E27FC236}">
                <a16:creationId xmlns:a16="http://schemas.microsoft.com/office/drawing/2014/main" id="{B3A2B0D9-9E34-4B2E-BB88-D1DCDAD61A7F}"/>
              </a:ext>
            </a:extLst>
          </p:cNvPr>
          <p:cNvSpPr txBox="1"/>
          <p:nvPr/>
        </p:nvSpPr>
        <p:spPr>
          <a:xfrm>
            <a:off x="6672064" y="2730526"/>
            <a:ext cx="3744416" cy="2554545"/>
          </a:xfrm>
          <a:prstGeom prst="rect">
            <a:avLst/>
          </a:prstGeom>
          <a:noFill/>
        </p:spPr>
        <p:txBody>
          <a:bodyPr wrap="square">
            <a:spAutoFit/>
          </a:bodyPr>
          <a:lstStyle/>
          <a:p>
            <a:pPr lvl="0"/>
            <a:r>
              <a:rPr lang="en-GB" sz="1600" dirty="0">
                <a:solidFill>
                  <a:schemeClr val="bg1">
                    <a:lumMod val="50000"/>
                  </a:schemeClr>
                </a:solidFill>
              </a:rPr>
              <a:t>Do not let a reporter </a:t>
            </a:r>
            <a:r>
              <a:rPr lang="en-GB" sz="1600" b="1" dirty="0">
                <a:solidFill>
                  <a:schemeClr val="bg1">
                    <a:lumMod val="50000"/>
                  </a:schemeClr>
                </a:solidFill>
              </a:rPr>
              <a:t>ambush</a:t>
            </a:r>
            <a:r>
              <a:rPr lang="en-GB" sz="1600" dirty="0">
                <a:solidFill>
                  <a:schemeClr val="bg1">
                    <a:lumMod val="50000"/>
                  </a:schemeClr>
                </a:solidFill>
              </a:rPr>
              <a:t> you into answering questions on the spot or offering any information/material</a:t>
            </a:r>
          </a:p>
          <a:p>
            <a:pPr lvl="0"/>
            <a:endParaRPr lang="en-GB" sz="1600" dirty="0">
              <a:solidFill>
                <a:schemeClr val="bg1">
                  <a:lumMod val="50000"/>
                </a:schemeClr>
              </a:solidFill>
            </a:endParaRPr>
          </a:p>
          <a:p>
            <a:r>
              <a:rPr lang="en-GB" sz="1600" dirty="0">
                <a:solidFill>
                  <a:schemeClr val="bg1">
                    <a:lumMod val="50000"/>
                  </a:schemeClr>
                </a:solidFill>
              </a:rPr>
              <a:t>It is perfectly fine &amp; well within your rights to respond with courtesy &amp; professionalism &amp; say “Sorry, but I’m not the right person to talk to”, then refer them onwards to management or team nominated by Company</a:t>
            </a:r>
          </a:p>
        </p:txBody>
      </p:sp>
    </p:spTree>
    <p:extLst>
      <p:ext uri="{BB962C8B-B14F-4D97-AF65-F5344CB8AC3E}">
        <p14:creationId xmlns:p14="http://schemas.microsoft.com/office/powerpoint/2010/main" val="196129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4032" y="2317576"/>
            <a:ext cx="4032448" cy="3473067"/>
          </a:xfrm>
          <a:prstGeom prst="rect">
            <a:avLst/>
          </a:prstGeom>
        </p:spPr>
        <p:txBody>
          <a:bodyPr wrap="square">
            <a:spAutoFit/>
          </a:bodyPr>
          <a:lstStyle/>
          <a:p>
            <a:pPr marL="285750" indent="-285750">
              <a:lnSpc>
                <a:spcPct val="107000"/>
              </a:lnSpc>
              <a:spcBef>
                <a:spcPts val="600"/>
              </a:spcBef>
              <a:buFont typeface="Arial" panose="020B0604020202020204" pitchFamily="34" charset="0"/>
              <a:buChar char="•"/>
            </a:pPr>
            <a:r>
              <a:rPr lang="en-GB" sz="1600" dirty="0">
                <a:solidFill>
                  <a:schemeClr val="bg1">
                    <a:lumMod val="50000"/>
                  </a:schemeClr>
                </a:solidFill>
              </a:rPr>
              <a:t>The media cannot board a vessel seeking information without prior approval. </a:t>
            </a:r>
          </a:p>
          <a:p>
            <a:pPr marL="285750" indent="-285750">
              <a:lnSpc>
                <a:spcPct val="107000"/>
              </a:lnSpc>
              <a:spcBef>
                <a:spcPts val="600"/>
              </a:spcBef>
              <a:buFont typeface="Arial" panose="020B0604020202020204" pitchFamily="34" charset="0"/>
              <a:buChar char="•"/>
            </a:pPr>
            <a:r>
              <a:rPr lang="en-GB" sz="1600" dirty="0">
                <a:solidFill>
                  <a:schemeClr val="bg1">
                    <a:lumMod val="50000"/>
                  </a:schemeClr>
                </a:solidFill>
              </a:rPr>
              <a:t>Take the journalist’s details – remember, they are obliged to identify themselves and their publication. </a:t>
            </a:r>
          </a:p>
          <a:p>
            <a:pPr marL="285750" indent="-285750">
              <a:lnSpc>
                <a:spcPct val="107000"/>
              </a:lnSpc>
              <a:spcBef>
                <a:spcPts val="600"/>
              </a:spcBef>
              <a:buFont typeface="Arial" panose="020B0604020202020204" pitchFamily="34" charset="0"/>
              <a:buChar char="•"/>
            </a:pPr>
            <a:r>
              <a:rPr lang="en-GB" sz="1600" dirty="0">
                <a:solidFill>
                  <a:schemeClr val="bg1">
                    <a:lumMod val="50000"/>
                  </a:schemeClr>
                </a:solidFill>
              </a:rPr>
              <a:t>You should inform them that it is the Company’s Policy that all Media requests must be referred to the Management. </a:t>
            </a:r>
          </a:p>
          <a:p>
            <a:pPr marL="285750" indent="-285750">
              <a:lnSpc>
                <a:spcPct val="107000"/>
              </a:lnSpc>
              <a:spcBef>
                <a:spcPts val="600"/>
              </a:spcBef>
              <a:buFont typeface="Arial" panose="020B0604020202020204" pitchFamily="34" charset="0"/>
              <a:buChar char="•"/>
            </a:pPr>
            <a:r>
              <a:rPr lang="en-GB" sz="1600" dirty="0">
                <a:solidFill>
                  <a:schemeClr val="bg1">
                    <a:lumMod val="50000"/>
                  </a:schemeClr>
                </a:solidFill>
              </a:rPr>
              <a:t>Sometimes, it might be difficult to prevent the filming or photographing from outside, but you should always do your utmost to clarify what’s going on and report.</a:t>
            </a:r>
          </a:p>
        </p:txBody>
      </p:sp>
      <p:sp>
        <p:nvSpPr>
          <p:cNvPr id="6" name="Title 9">
            <a:extLst>
              <a:ext uri="{FF2B5EF4-FFF2-40B4-BE49-F238E27FC236}">
                <a16:creationId xmlns:a16="http://schemas.microsoft.com/office/drawing/2014/main" id="{26B25B7A-7E3E-4CB8-AD4C-139140CCC806}"/>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KNOW YOUR RIGHTS</a:t>
            </a:r>
            <a:br>
              <a:rPr lang="en-US" dirty="0"/>
            </a:br>
            <a:r>
              <a:rPr lang="en-GB" dirty="0">
                <a:solidFill>
                  <a:srgbClr val="0093BB"/>
                </a:solidFill>
              </a:rPr>
              <a:t>DON’T LET THE MEDIA AMBUSH</a:t>
            </a:r>
          </a:p>
        </p:txBody>
      </p:sp>
      <p:pic>
        <p:nvPicPr>
          <p:cNvPr id="10" name="Picture 9">
            <a:extLst>
              <a:ext uri="{FF2B5EF4-FFF2-40B4-BE49-F238E27FC236}">
                <a16:creationId xmlns:a16="http://schemas.microsoft.com/office/drawing/2014/main" id="{19255C97-EDF3-432E-AB4A-9FAAFA60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2416065"/>
            <a:ext cx="4914134" cy="3276090"/>
          </a:xfrm>
          <a:prstGeom prst="rect">
            <a:avLst/>
          </a:prstGeom>
        </p:spPr>
      </p:pic>
    </p:spTree>
    <p:extLst>
      <p:ext uri="{BB962C8B-B14F-4D97-AF65-F5344CB8AC3E}">
        <p14:creationId xmlns:p14="http://schemas.microsoft.com/office/powerpoint/2010/main" val="11925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37" r="1786" b="-1"/>
          <a:stretch/>
        </p:blipFill>
        <p:spPr>
          <a:xfrm>
            <a:off x="6268693" y="1556792"/>
            <a:ext cx="4147787" cy="3987206"/>
          </a:xfrm>
          <a:prstGeom prst="rect">
            <a:avLst/>
          </a:prstGeom>
        </p:spPr>
      </p:pic>
      <p:sp>
        <p:nvSpPr>
          <p:cNvPr id="7" name="Title 9">
            <a:extLst>
              <a:ext uri="{FF2B5EF4-FFF2-40B4-BE49-F238E27FC236}">
                <a16:creationId xmlns:a16="http://schemas.microsoft.com/office/drawing/2014/main" id="{CFF0B56C-F575-42C4-942F-CD4E542A18B7}"/>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SEEMINGLY HARMLESS</a:t>
            </a:r>
            <a:br>
              <a:rPr lang="en-US" dirty="0"/>
            </a:br>
            <a:r>
              <a:rPr lang="en-GB" dirty="0">
                <a:solidFill>
                  <a:srgbClr val="0093BB"/>
                </a:solidFill>
              </a:rPr>
              <a:t>EVERYDAY ACTIVITY…</a:t>
            </a:r>
          </a:p>
        </p:txBody>
      </p:sp>
      <p:sp>
        <p:nvSpPr>
          <p:cNvPr id="9" name="Rectangle 8">
            <a:extLst>
              <a:ext uri="{FF2B5EF4-FFF2-40B4-BE49-F238E27FC236}">
                <a16:creationId xmlns:a16="http://schemas.microsoft.com/office/drawing/2014/main" id="{A3B742C7-42BA-4E66-AE40-2F55D63E6F1E}"/>
              </a:ext>
            </a:extLst>
          </p:cNvPr>
          <p:cNvSpPr/>
          <p:nvPr/>
        </p:nvSpPr>
        <p:spPr>
          <a:xfrm>
            <a:off x="623392" y="3228945"/>
            <a:ext cx="4752527" cy="400110"/>
          </a:xfrm>
          <a:prstGeom prst="rect">
            <a:avLst/>
          </a:prstGeom>
          <a:solidFill>
            <a:srgbClr val="005AA5"/>
          </a:solidFill>
        </p:spPr>
        <p:txBody>
          <a:bodyPr wrap="square">
            <a:spAutoFit/>
          </a:bodyPr>
          <a:lstStyle/>
          <a:p>
            <a:pPr algn="ctr" fontAlgn="base">
              <a:spcBef>
                <a:spcPts val="600"/>
              </a:spcBef>
              <a:spcAft>
                <a:spcPct val="0"/>
              </a:spcAft>
            </a:pPr>
            <a:r>
              <a:rPr lang="en-US" altLang="en-US" sz="2000" dirty="0">
                <a:solidFill>
                  <a:schemeClr val="bg1"/>
                </a:solidFill>
                <a:cs typeface="Arial" pitchFamily="34" charset="0"/>
              </a:rPr>
              <a:t>Once posted, it’s broadcasted to the world!</a:t>
            </a:r>
          </a:p>
        </p:txBody>
      </p:sp>
      <p:sp>
        <p:nvSpPr>
          <p:cNvPr id="11" name="TextBox 10">
            <a:extLst>
              <a:ext uri="{FF2B5EF4-FFF2-40B4-BE49-F238E27FC236}">
                <a16:creationId xmlns:a16="http://schemas.microsoft.com/office/drawing/2014/main" id="{28080CE9-F93E-496F-9516-A15D3C7147EE}"/>
              </a:ext>
            </a:extLst>
          </p:cNvPr>
          <p:cNvSpPr txBox="1"/>
          <p:nvPr/>
        </p:nvSpPr>
        <p:spPr>
          <a:xfrm>
            <a:off x="623391" y="5694582"/>
            <a:ext cx="10135479" cy="707886"/>
          </a:xfrm>
          <a:prstGeom prst="rect">
            <a:avLst/>
          </a:prstGeom>
          <a:noFill/>
        </p:spPr>
        <p:txBody>
          <a:bodyPr wrap="square" rtlCol="0">
            <a:spAutoFit/>
          </a:bodyPr>
          <a:lstStyle/>
          <a:p>
            <a:pPr algn="ctr"/>
            <a:r>
              <a:rPr lang="en-GB" sz="2000" dirty="0">
                <a:solidFill>
                  <a:srgbClr val="005AA5"/>
                </a:solidFill>
              </a:rPr>
              <a:t>What might seem to be good intentions or harmless action online…</a:t>
            </a:r>
          </a:p>
          <a:p>
            <a:pPr algn="ctr"/>
            <a:r>
              <a:rPr lang="en-GB" sz="2000" dirty="0">
                <a:solidFill>
                  <a:srgbClr val="0093BB"/>
                </a:solidFill>
              </a:rPr>
              <a:t>Can jeopardise far and wide!</a:t>
            </a:r>
            <a:endParaRPr lang="en-US" sz="2000" dirty="0">
              <a:solidFill>
                <a:srgbClr val="0093BB"/>
              </a:solidFill>
            </a:endParaRPr>
          </a:p>
        </p:txBody>
      </p:sp>
    </p:spTree>
    <p:extLst>
      <p:ext uri="{BB962C8B-B14F-4D97-AF65-F5344CB8AC3E}">
        <p14:creationId xmlns:p14="http://schemas.microsoft.com/office/powerpoint/2010/main" val="19895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FF0B56C-F575-42C4-942F-CD4E542A18B7}"/>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SO DO THE RIGHT THING </a:t>
            </a:r>
          </a:p>
          <a:p>
            <a:r>
              <a:rPr lang="en-GB" dirty="0">
                <a:solidFill>
                  <a:srgbClr val="0093BB"/>
                </a:solidFill>
              </a:rPr>
              <a:t>BE WISE &amp; DO NOT COMPROMISE</a:t>
            </a:r>
          </a:p>
        </p:txBody>
      </p:sp>
      <p:sp>
        <p:nvSpPr>
          <p:cNvPr id="11" name="TextBox 10">
            <a:extLst>
              <a:ext uri="{FF2B5EF4-FFF2-40B4-BE49-F238E27FC236}">
                <a16:creationId xmlns:a16="http://schemas.microsoft.com/office/drawing/2014/main" id="{28080CE9-F93E-496F-9516-A15D3C7147EE}"/>
              </a:ext>
            </a:extLst>
          </p:cNvPr>
          <p:cNvSpPr txBox="1"/>
          <p:nvPr/>
        </p:nvSpPr>
        <p:spPr>
          <a:xfrm>
            <a:off x="623391" y="5694582"/>
            <a:ext cx="10135479" cy="707886"/>
          </a:xfrm>
          <a:prstGeom prst="rect">
            <a:avLst/>
          </a:prstGeom>
          <a:noFill/>
        </p:spPr>
        <p:txBody>
          <a:bodyPr wrap="square" rtlCol="0">
            <a:spAutoFit/>
          </a:bodyPr>
          <a:lstStyle/>
          <a:p>
            <a:pPr algn="ctr"/>
            <a:r>
              <a:rPr lang="en-GB" sz="2000" dirty="0">
                <a:solidFill>
                  <a:srgbClr val="005AA5"/>
                </a:solidFill>
              </a:rPr>
              <a:t>During COVID-19 pandemic control measures have been set by governments and authorities.</a:t>
            </a:r>
          </a:p>
          <a:p>
            <a:pPr algn="ctr"/>
            <a:r>
              <a:rPr lang="en-GB" sz="2000" dirty="0">
                <a:solidFill>
                  <a:srgbClr val="0093BB"/>
                </a:solidFill>
              </a:rPr>
              <a:t>These must be </a:t>
            </a:r>
            <a:r>
              <a:rPr lang="en-GB" sz="2000" b="1" u="sng" dirty="0">
                <a:solidFill>
                  <a:srgbClr val="0093BB"/>
                </a:solidFill>
              </a:rPr>
              <a:t>strictly</a:t>
            </a:r>
            <a:r>
              <a:rPr lang="en-GB" sz="2000" dirty="0">
                <a:solidFill>
                  <a:srgbClr val="0093BB"/>
                </a:solidFill>
              </a:rPr>
              <a:t> followed, so to ensure everyone’s safety and continuation of operations. </a:t>
            </a:r>
            <a:endParaRPr lang="en-US" sz="2000" dirty="0">
              <a:solidFill>
                <a:srgbClr val="0093BB"/>
              </a:solidFill>
            </a:endParaRPr>
          </a:p>
        </p:txBody>
      </p:sp>
      <p:pic>
        <p:nvPicPr>
          <p:cNvPr id="3" name="Picture 2">
            <a:extLst>
              <a:ext uri="{FF2B5EF4-FFF2-40B4-BE49-F238E27FC236}">
                <a16:creationId xmlns:a16="http://schemas.microsoft.com/office/drawing/2014/main" id="{D6766A8B-29A2-4DF8-9699-7B34A2A5F1F1}"/>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019848" y="2555273"/>
            <a:ext cx="3668927" cy="2570955"/>
          </a:xfrm>
          <a:prstGeom prst="rect">
            <a:avLst/>
          </a:prstGeom>
        </p:spPr>
      </p:pic>
      <p:pic>
        <p:nvPicPr>
          <p:cNvPr id="8" name="Picture 7">
            <a:extLst>
              <a:ext uri="{FF2B5EF4-FFF2-40B4-BE49-F238E27FC236}">
                <a16:creationId xmlns:a16="http://schemas.microsoft.com/office/drawing/2014/main" id="{F56686A5-ADDE-4FD6-8368-E7163284CB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39"/>
          <a:stretch/>
        </p:blipFill>
        <p:spPr>
          <a:xfrm>
            <a:off x="6643351" y="2555274"/>
            <a:ext cx="3658408" cy="2570955"/>
          </a:xfrm>
          <a:prstGeom prst="rect">
            <a:avLst/>
          </a:prstGeom>
        </p:spPr>
      </p:pic>
      <p:sp>
        <p:nvSpPr>
          <p:cNvPr id="13" name="TextBox 12">
            <a:extLst>
              <a:ext uri="{FF2B5EF4-FFF2-40B4-BE49-F238E27FC236}">
                <a16:creationId xmlns:a16="http://schemas.microsoft.com/office/drawing/2014/main" id="{9F8EBEFA-A05A-4609-AC49-931126246B48}"/>
              </a:ext>
            </a:extLst>
          </p:cNvPr>
          <p:cNvSpPr txBox="1"/>
          <p:nvPr/>
        </p:nvSpPr>
        <p:spPr>
          <a:xfrm>
            <a:off x="6218785" y="2169041"/>
            <a:ext cx="4507539" cy="338554"/>
          </a:xfrm>
          <a:prstGeom prst="rect">
            <a:avLst/>
          </a:prstGeom>
          <a:noFill/>
        </p:spPr>
        <p:txBody>
          <a:bodyPr wrap="square">
            <a:spAutoFit/>
          </a:bodyPr>
          <a:lstStyle/>
          <a:p>
            <a:r>
              <a:rPr lang="en-GB" sz="1600" dirty="0">
                <a:solidFill>
                  <a:srgbClr val="A5005A"/>
                </a:solidFill>
              </a:rPr>
              <a:t>Rejected to travel; impacts vessel, crew &amp; company!</a:t>
            </a:r>
          </a:p>
        </p:txBody>
      </p:sp>
      <p:sp>
        <p:nvSpPr>
          <p:cNvPr id="14" name="TextBox 13">
            <a:extLst>
              <a:ext uri="{FF2B5EF4-FFF2-40B4-BE49-F238E27FC236}">
                <a16:creationId xmlns:a16="http://schemas.microsoft.com/office/drawing/2014/main" id="{3554A6E7-21CF-4D07-A180-3C84F6B8DAC6}"/>
              </a:ext>
            </a:extLst>
          </p:cNvPr>
          <p:cNvSpPr txBox="1"/>
          <p:nvPr/>
        </p:nvSpPr>
        <p:spPr>
          <a:xfrm>
            <a:off x="487947" y="2174219"/>
            <a:ext cx="4732727" cy="338554"/>
          </a:xfrm>
          <a:prstGeom prst="rect">
            <a:avLst/>
          </a:prstGeom>
          <a:noFill/>
        </p:spPr>
        <p:txBody>
          <a:bodyPr wrap="square">
            <a:spAutoFit/>
          </a:bodyPr>
          <a:lstStyle/>
          <a:p>
            <a:r>
              <a:rPr lang="en-GB" sz="1600" dirty="0">
                <a:solidFill>
                  <a:srgbClr val="A5005A"/>
                </a:solidFill>
              </a:rPr>
              <a:t>Breaking the rules &amp; even exhibiting it on social media!</a:t>
            </a:r>
          </a:p>
        </p:txBody>
      </p:sp>
      <p:pic>
        <p:nvPicPr>
          <p:cNvPr id="18" name="Graphic 17" descr="Line arrow Slight curve">
            <a:extLst>
              <a:ext uri="{FF2B5EF4-FFF2-40B4-BE49-F238E27FC236}">
                <a16:creationId xmlns:a16="http://schemas.microsoft.com/office/drawing/2014/main" id="{75DD8ED2-E12F-4AD2-AE9A-ED56A55084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81600" y="3429000"/>
            <a:ext cx="914400" cy="914400"/>
          </a:xfrm>
          <a:prstGeom prst="rect">
            <a:avLst/>
          </a:prstGeom>
        </p:spPr>
      </p:pic>
    </p:spTree>
    <p:extLst>
      <p:ext uri="{BB962C8B-B14F-4D97-AF65-F5344CB8AC3E}">
        <p14:creationId xmlns:p14="http://schemas.microsoft.com/office/powerpoint/2010/main" val="56546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997" y="1947049"/>
            <a:ext cx="4924005" cy="3357276"/>
          </a:xfrm>
          <a:prstGeom prst="rect">
            <a:avLst/>
          </a:prstGeom>
        </p:spPr>
      </p:pic>
      <p:sp>
        <p:nvSpPr>
          <p:cNvPr id="5" name="Title 9">
            <a:extLst>
              <a:ext uri="{FF2B5EF4-FFF2-40B4-BE49-F238E27FC236}">
                <a16:creationId xmlns:a16="http://schemas.microsoft.com/office/drawing/2014/main" id="{54CDF25E-9F42-42E0-B5D9-B34CF0AD37D8}"/>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IS IT REALLY PRIVATE &amp; SECURE?</a:t>
            </a:r>
            <a:br>
              <a:rPr lang="en-US" dirty="0"/>
            </a:br>
            <a:r>
              <a:rPr lang="en-GB" dirty="0">
                <a:solidFill>
                  <a:srgbClr val="0093BB"/>
                </a:solidFill>
              </a:rPr>
              <a:t>INTERNET, MESSAGES, CALLS…</a:t>
            </a:r>
          </a:p>
        </p:txBody>
      </p:sp>
      <p:sp>
        <p:nvSpPr>
          <p:cNvPr id="9" name="TextBox 8">
            <a:extLst>
              <a:ext uri="{FF2B5EF4-FFF2-40B4-BE49-F238E27FC236}">
                <a16:creationId xmlns:a16="http://schemas.microsoft.com/office/drawing/2014/main" id="{2671A417-FCD2-4648-9633-C02C61B3CB83}"/>
              </a:ext>
            </a:extLst>
          </p:cNvPr>
          <p:cNvSpPr txBox="1"/>
          <p:nvPr/>
        </p:nvSpPr>
        <p:spPr>
          <a:xfrm>
            <a:off x="623391" y="5694582"/>
            <a:ext cx="10135479" cy="707886"/>
          </a:xfrm>
          <a:prstGeom prst="rect">
            <a:avLst/>
          </a:prstGeom>
          <a:noFill/>
        </p:spPr>
        <p:txBody>
          <a:bodyPr wrap="square" rtlCol="0">
            <a:spAutoFit/>
          </a:bodyPr>
          <a:lstStyle/>
          <a:p>
            <a:pPr algn="ctr"/>
            <a:r>
              <a:rPr lang="en-GB" sz="2000" dirty="0">
                <a:solidFill>
                  <a:srgbClr val="005AA5"/>
                </a:solidFill>
              </a:rPr>
              <a:t>Don’t assume just because it’s a chat message or email that it is fully private and secure.</a:t>
            </a:r>
          </a:p>
          <a:p>
            <a:pPr algn="ctr"/>
            <a:r>
              <a:rPr lang="en-GB" sz="2000" dirty="0">
                <a:solidFill>
                  <a:srgbClr val="0093BB"/>
                </a:solidFill>
              </a:rPr>
              <a:t>Once shared in ‘private’ chat, it can very easily be “re-shared” to the wider public.</a:t>
            </a:r>
          </a:p>
        </p:txBody>
      </p:sp>
    </p:spTree>
    <p:extLst>
      <p:ext uri="{BB962C8B-B14F-4D97-AF65-F5344CB8AC3E}">
        <p14:creationId xmlns:p14="http://schemas.microsoft.com/office/powerpoint/2010/main" val="93140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893926"/>
            <a:ext cx="4032448" cy="3214163"/>
          </a:xfrm>
          <a:prstGeom prst="rect">
            <a:avLst/>
          </a:prstGeom>
        </p:spPr>
      </p:pic>
      <p:sp>
        <p:nvSpPr>
          <p:cNvPr id="7" name="Rectangle 6"/>
          <p:cNvSpPr/>
          <p:nvPr/>
        </p:nvSpPr>
        <p:spPr>
          <a:xfrm>
            <a:off x="6960096" y="2900842"/>
            <a:ext cx="3456384" cy="1200329"/>
          </a:xfrm>
          <a:prstGeom prst="rect">
            <a:avLst/>
          </a:prstGeom>
          <a:solidFill>
            <a:srgbClr val="005AA5"/>
          </a:solidFill>
        </p:spPr>
        <p:txBody>
          <a:bodyPr wrap="square">
            <a:spAutoFit/>
          </a:bodyPr>
          <a:lstStyle/>
          <a:p>
            <a:pPr algn="ctr" fontAlgn="base">
              <a:spcBef>
                <a:spcPts val="600"/>
              </a:spcBef>
              <a:spcAft>
                <a:spcPct val="0"/>
              </a:spcAft>
            </a:pPr>
            <a:r>
              <a:rPr lang="en-US" altLang="en-US" dirty="0">
                <a:solidFill>
                  <a:schemeClr val="bg1"/>
                </a:solidFill>
                <a:cs typeface="Arial" pitchFamily="34" charset="0"/>
              </a:rPr>
              <a:t>This picture was later re-shared by various industry profiles and pages, with text suggesting crew were “Buddies with the Pirates”</a:t>
            </a:r>
          </a:p>
        </p:txBody>
      </p:sp>
      <p:sp>
        <p:nvSpPr>
          <p:cNvPr id="6" name="Title 9">
            <a:extLst>
              <a:ext uri="{FF2B5EF4-FFF2-40B4-BE49-F238E27FC236}">
                <a16:creationId xmlns:a16="http://schemas.microsoft.com/office/drawing/2014/main" id="{20C56236-6F94-44EB-AE00-13A515B727D3}"/>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CONSIDER HOW IT MIGHT LOOK </a:t>
            </a:r>
          </a:p>
          <a:p>
            <a:r>
              <a:rPr lang="en-GB" dirty="0">
                <a:solidFill>
                  <a:srgbClr val="0093BB"/>
                </a:solidFill>
              </a:rPr>
              <a:t>AND IMPACT YOUR REPUTATION</a:t>
            </a:r>
          </a:p>
        </p:txBody>
      </p:sp>
      <p:sp>
        <p:nvSpPr>
          <p:cNvPr id="9" name="TextBox 8">
            <a:extLst>
              <a:ext uri="{FF2B5EF4-FFF2-40B4-BE49-F238E27FC236}">
                <a16:creationId xmlns:a16="http://schemas.microsoft.com/office/drawing/2014/main" id="{A80DA26A-F363-4B09-97D2-9603272DA4F2}"/>
              </a:ext>
            </a:extLst>
          </p:cNvPr>
          <p:cNvSpPr txBox="1"/>
          <p:nvPr/>
        </p:nvSpPr>
        <p:spPr>
          <a:xfrm>
            <a:off x="623391" y="5445224"/>
            <a:ext cx="10135479" cy="1015663"/>
          </a:xfrm>
          <a:prstGeom prst="rect">
            <a:avLst/>
          </a:prstGeom>
          <a:noFill/>
        </p:spPr>
        <p:txBody>
          <a:bodyPr wrap="square" rtlCol="0">
            <a:spAutoFit/>
          </a:bodyPr>
          <a:lstStyle/>
          <a:p>
            <a:pPr algn="ctr"/>
            <a:r>
              <a:rPr lang="en-GB" sz="2000" dirty="0">
                <a:solidFill>
                  <a:srgbClr val="005AA5"/>
                </a:solidFill>
              </a:rPr>
              <a:t>Posts on social media are in the public domain and can easily be taken out of context.</a:t>
            </a:r>
          </a:p>
          <a:p>
            <a:pPr algn="ctr"/>
            <a:r>
              <a:rPr lang="en-GB" sz="2000" dirty="0">
                <a:solidFill>
                  <a:srgbClr val="0093BB"/>
                </a:solidFill>
              </a:rPr>
              <a:t>This can have a negative affect on the Company’s professional reputation; Legal implications; and jeopardise your job.</a:t>
            </a:r>
          </a:p>
        </p:txBody>
      </p:sp>
    </p:spTree>
    <p:extLst>
      <p:ext uri="{BB962C8B-B14F-4D97-AF65-F5344CB8AC3E}">
        <p14:creationId xmlns:p14="http://schemas.microsoft.com/office/powerpoint/2010/main" val="27893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00D3AD-7150-4401-821E-272DEED384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11"/>
          <a:stretch/>
        </p:blipFill>
        <p:spPr>
          <a:xfrm>
            <a:off x="0" y="1556792"/>
            <a:ext cx="12192000" cy="6931574"/>
          </a:xfrm>
          <a:prstGeom prst="rect">
            <a:avLst/>
          </a:prstGeom>
        </p:spPr>
      </p:pic>
      <p:sp>
        <p:nvSpPr>
          <p:cNvPr id="3" name="Rectangle 2"/>
          <p:cNvSpPr/>
          <p:nvPr/>
        </p:nvSpPr>
        <p:spPr>
          <a:xfrm>
            <a:off x="623392" y="5412702"/>
            <a:ext cx="3240360" cy="830997"/>
          </a:xfrm>
          <a:prstGeom prst="rect">
            <a:avLst/>
          </a:prstGeom>
          <a:solidFill>
            <a:srgbClr val="005AA5"/>
          </a:solidFill>
        </p:spPr>
        <p:txBody>
          <a:bodyPr wrap="square">
            <a:spAutoFit/>
          </a:bodyPr>
          <a:lstStyle/>
          <a:p>
            <a:r>
              <a:rPr lang="en-GB" sz="1600" dirty="0">
                <a:solidFill>
                  <a:schemeClr val="bg1"/>
                </a:solidFill>
              </a:rPr>
              <a:t>You’re a valuable asset for monitoring activity &amp; protecting the Company’s reputation</a:t>
            </a:r>
          </a:p>
        </p:txBody>
      </p:sp>
      <p:sp>
        <p:nvSpPr>
          <p:cNvPr id="11" name="Rectangle 10"/>
          <p:cNvSpPr/>
          <p:nvPr/>
        </p:nvSpPr>
        <p:spPr>
          <a:xfrm>
            <a:off x="7608168" y="5412702"/>
            <a:ext cx="3240360" cy="1077218"/>
          </a:xfrm>
          <a:prstGeom prst="rect">
            <a:avLst/>
          </a:prstGeom>
          <a:solidFill>
            <a:srgbClr val="005AA5"/>
          </a:solidFill>
        </p:spPr>
        <p:txBody>
          <a:bodyPr wrap="square">
            <a:spAutoFit/>
          </a:bodyPr>
          <a:lstStyle/>
          <a:p>
            <a:r>
              <a:rPr lang="en-GB" sz="1600" dirty="0">
                <a:solidFill>
                  <a:schemeClr val="bg1"/>
                </a:solidFill>
              </a:rPr>
              <a:t>If you come across criticism, it is best not to engage in debates, but rather notify company management to look into &amp; take action</a:t>
            </a:r>
          </a:p>
        </p:txBody>
      </p:sp>
      <p:sp>
        <p:nvSpPr>
          <p:cNvPr id="6" name="Title 9">
            <a:extLst>
              <a:ext uri="{FF2B5EF4-FFF2-40B4-BE49-F238E27FC236}">
                <a16:creationId xmlns:a16="http://schemas.microsoft.com/office/drawing/2014/main" id="{6F69A195-CB4E-4A71-B399-8EA9789414A9}"/>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BE A COMPANY AMBASSADOR </a:t>
            </a:r>
          </a:p>
          <a:p>
            <a:r>
              <a:rPr lang="en-GB" dirty="0">
                <a:solidFill>
                  <a:srgbClr val="0093BB"/>
                </a:solidFill>
              </a:rPr>
              <a:t>LOOK-OUT &amp; INFORM</a:t>
            </a:r>
          </a:p>
        </p:txBody>
      </p:sp>
    </p:spTree>
    <p:extLst>
      <p:ext uri="{BB962C8B-B14F-4D97-AF65-F5344CB8AC3E}">
        <p14:creationId xmlns:p14="http://schemas.microsoft.com/office/powerpoint/2010/main" val="343802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308E9DC-95E0-4C08-91C6-8B90A1D00C2D}"/>
              </a:ext>
            </a:extLst>
          </p:cNvPr>
          <p:cNvGraphicFramePr/>
          <p:nvPr>
            <p:extLst>
              <p:ext uri="{D42A27DB-BD31-4B8C-83A1-F6EECF244321}">
                <p14:modId xmlns:p14="http://schemas.microsoft.com/office/powerpoint/2010/main" val="431657868"/>
              </p:ext>
            </p:extLst>
          </p:nvPr>
        </p:nvGraphicFramePr>
        <p:xfrm>
          <a:off x="1199456" y="1556792"/>
          <a:ext cx="9793088" cy="489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9">
            <a:extLst>
              <a:ext uri="{FF2B5EF4-FFF2-40B4-BE49-F238E27FC236}">
                <a16:creationId xmlns:a16="http://schemas.microsoft.com/office/drawing/2014/main" id="{FC3E18D6-3CA6-4D79-8067-20699DE1D915}"/>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PROCEDURES</a:t>
            </a:r>
          </a:p>
          <a:p>
            <a:r>
              <a:rPr lang="en-GB" dirty="0">
                <a:solidFill>
                  <a:srgbClr val="0093BB"/>
                </a:solidFill>
              </a:rPr>
              <a:t>MAIN POINTS TO KNOW</a:t>
            </a:r>
          </a:p>
        </p:txBody>
      </p:sp>
    </p:spTree>
    <p:extLst>
      <p:ext uri="{BB962C8B-B14F-4D97-AF65-F5344CB8AC3E}">
        <p14:creationId xmlns:p14="http://schemas.microsoft.com/office/powerpoint/2010/main" val="363869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8" y="-625760"/>
            <a:ext cx="12165042" cy="8109520"/>
          </a:xfrm>
          <a:prstGeom prst="rect">
            <a:avLst/>
          </a:prstGeom>
        </p:spPr>
      </p:pic>
      <p:sp>
        <p:nvSpPr>
          <p:cNvPr id="5" name="Rectangle 4"/>
          <p:cNvSpPr/>
          <p:nvPr/>
        </p:nvSpPr>
        <p:spPr>
          <a:xfrm>
            <a:off x="4439816" y="2716550"/>
            <a:ext cx="6048672" cy="707886"/>
          </a:xfrm>
          <a:prstGeom prst="rect">
            <a:avLst/>
          </a:prstGeom>
        </p:spPr>
        <p:txBody>
          <a:bodyPr wrap="square">
            <a:spAutoFit/>
          </a:bodyPr>
          <a:lstStyle/>
          <a:p>
            <a:pPr algn="r"/>
            <a:r>
              <a:rPr lang="en-GB" sz="2000" dirty="0">
                <a:solidFill>
                  <a:srgbClr val="005AA5"/>
                </a:solidFill>
              </a:rPr>
              <a:t>WITH ANY TOOL AND</a:t>
            </a:r>
          </a:p>
          <a:p>
            <a:pPr algn="r"/>
            <a:r>
              <a:rPr lang="en-GB" sz="2000" b="1" dirty="0">
                <a:solidFill>
                  <a:srgbClr val="005AA5"/>
                </a:solidFill>
              </a:rPr>
              <a:t>INFORMATION</a:t>
            </a:r>
            <a:r>
              <a:rPr lang="en-GB" sz="2000" dirty="0">
                <a:solidFill>
                  <a:srgbClr val="005AA5"/>
                </a:solidFill>
              </a:rPr>
              <a:t> YOU SHARE</a:t>
            </a:r>
          </a:p>
        </p:txBody>
      </p:sp>
      <p:sp>
        <p:nvSpPr>
          <p:cNvPr id="6" name="Title 9">
            <a:extLst>
              <a:ext uri="{FF2B5EF4-FFF2-40B4-BE49-F238E27FC236}">
                <a16:creationId xmlns:a16="http://schemas.microsoft.com/office/drawing/2014/main" id="{8C33C631-843B-4A81-8B03-16F399BA8C83}"/>
              </a:ext>
            </a:extLst>
          </p:cNvPr>
          <p:cNvSpPr txBox="1">
            <a:spLocks/>
          </p:cNvSpPr>
          <p:nvPr/>
        </p:nvSpPr>
        <p:spPr>
          <a:xfrm>
            <a:off x="1487488" y="3424436"/>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ALWAYS USE YOUR BEST JUDGEMENT </a:t>
            </a:r>
            <a:r>
              <a:rPr lang="en-GB" dirty="0">
                <a:solidFill>
                  <a:srgbClr val="0093BB"/>
                </a:solidFill>
              </a:rPr>
              <a:t>AND COMMON SENSE</a:t>
            </a:r>
          </a:p>
        </p:txBody>
      </p:sp>
    </p:spTree>
    <p:extLst>
      <p:ext uri="{BB962C8B-B14F-4D97-AF65-F5344CB8AC3E}">
        <p14:creationId xmlns:p14="http://schemas.microsoft.com/office/powerpoint/2010/main" val="241782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3392" y="5517232"/>
            <a:ext cx="9793088" cy="707886"/>
          </a:xfrm>
          <a:prstGeom prst="rect">
            <a:avLst/>
          </a:prstGeom>
          <a:noFill/>
        </p:spPr>
        <p:txBody>
          <a:bodyPr wrap="square" rtlCol="0">
            <a:spAutoFit/>
          </a:bodyPr>
          <a:lstStyle/>
          <a:p>
            <a:pPr algn="ctr"/>
            <a:r>
              <a:rPr lang="en-GB" sz="2000" dirty="0">
                <a:solidFill>
                  <a:srgbClr val="005AA5"/>
                </a:solidFill>
              </a:rPr>
              <a:t>Being an international company, Marlow Navigation can attract media attention </a:t>
            </a:r>
          </a:p>
          <a:p>
            <a:pPr algn="ctr"/>
            <a:r>
              <a:rPr lang="en-GB" sz="2000" dirty="0">
                <a:solidFill>
                  <a:srgbClr val="0093BB"/>
                </a:solidFill>
              </a:rPr>
              <a:t>This </a:t>
            </a:r>
            <a:r>
              <a:rPr lang="en-US" sz="2000" dirty="0">
                <a:solidFill>
                  <a:srgbClr val="0093BB"/>
                </a:solidFill>
              </a:rPr>
              <a:t>can also include </a:t>
            </a:r>
            <a:r>
              <a:rPr lang="en-GB" sz="2000" dirty="0">
                <a:solidFill>
                  <a:srgbClr val="0093BB"/>
                </a:solidFill>
              </a:rPr>
              <a:t>PR companies, bloggers, websites, social media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436" y="1841190"/>
            <a:ext cx="6039000" cy="3391644"/>
          </a:xfrm>
          <a:prstGeom prst="rect">
            <a:avLst/>
          </a:prstGeom>
        </p:spPr>
      </p:pic>
      <p:sp>
        <p:nvSpPr>
          <p:cNvPr id="5" name="Title 9">
            <a:extLst>
              <a:ext uri="{FF2B5EF4-FFF2-40B4-BE49-F238E27FC236}">
                <a16:creationId xmlns:a16="http://schemas.microsoft.com/office/drawing/2014/main" id="{EEB6A82E-0318-489C-B6F1-619181262EF4}"/>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US" dirty="0"/>
              <a:t>AWARENESS &amp;</a:t>
            </a:r>
            <a:br>
              <a:rPr lang="en-US" dirty="0"/>
            </a:br>
            <a:r>
              <a:rPr lang="en-US" dirty="0">
                <a:solidFill>
                  <a:srgbClr val="0093BB"/>
                </a:solidFill>
              </a:rPr>
              <a:t>INTRODUCTION TO HANDLING MEDIA </a:t>
            </a:r>
            <a:endParaRPr lang="en-GB" dirty="0">
              <a:solidFill>
                <a:srgbClr val="0093BB"/>
              </a:solidFill>
            </a:endParaRPr>
          </a:p>
        </p:txBody>
      </p:sp>
    </p:spTree>
    <p:extLst>
      <p:ext uri="{BB962C8B-B14F-4D97-AF65-F5344CB8AC3E}">
        <p14:creationId xmlns:p14="http://schemas.microsoft.com/office/powerpoint/2010/main" val="154360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6AD3F9E-02DB-48D5-BD18-450C99DD6F63}"/>
              </a:ext>
            </a:extLst>
          </p:cNvPr>
          <p:cNvSpPr>
            <a:spLocks noGrp="1"/>
          </p:cNvSpPr>
          <p:nvPr>
            <p:ph type="body" sz="quarter" idx="11" hasCustomPrompt="1"/>
          </p:nvPr>
        </p:nvSpPr>
        <p:spPr>
          <a:xfrm>
            <a:off x="719404" y="1123218"/>
            <a:ext cx="3435725" cy="359370"/>
          </a:xfrm>
        </p:spPr>
        <p:txBody>
          <a:bodyPr>
            <a:noAutofit/>
          </a:bodyPr>
          <a:lstStyle>
            <a:lvl1pPr>
              <a:defRPr sz="3400" b="0" cap="all" baseline="0">
                <a:solidFill>
                  <a:srgbClr val="005AA5"/>
                </a:solidFill>
                <a:latin typeface="+mn-lt"/>
              </a:defRPr>
            </a:lvl1pPr>
          </a:lstStyle>
          <a:p>
            <a:pPr lvl="0"/>
            <a:r>
              <a:rPr lang="en-GB" noProof="0" dirty="0"/>
              <a:t>THANK YOU!</a:t>
            </a:r>
          </a:p>
        </p:txBody>
      </p:sp>
    </p:spTree>
    <p:extLst>
      <p:ext uri="{BB962C8B-B14F-4D97-AF65-F5344CB8AC3E}">
        <p14:creationId xmlns:p14="http://schemas.microsoft.com/office/powerpoint/2010/main" val="135634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35BF4EC0-5533-441B-807F-9EC99F0AAEAB}"/>
              </a:ext>
            </a:extLst>
          </p:cNvPr>
          <p:cNvSpPr>
            <a:spLocks noGrp="1"/>
          </p:cNvSpPr>
          <p:nvPr>
            <p:ph idx="1"/>
          </p:nvPr>
        </p:nvSpPr>
        <p:spPr>
          <a:xfrm>
            <a:off x="4439816" y="1144550"/>
            <a:ext cx="6048672" cy="4964436"/>
          </a:xfrm>
        </p:spPr>
        <p:txBody>
          <a:bodyPr/>
          <a:lstStyle/>
          <a:p>
            <a:pPr algn="just"/>
            <a:r>
              <a:rPr lang="en-US" dirty="0">
                <a:solidFill>
                  <a:schemeClr val="bg1">
                    <a:lumMod val="50000"/>
                  </a:schemeClr>
                </a:solidFill>
              </a:rPr>
              <a:t>Content within this presentation is for preliminary informational purposes only and should not be regarded as offering a complete and final explanation/advice of all content and material referred.</a:t>
            </a:r>
          </a:p>
          <a:p>
            <a:pPr algn="just"/>
            <a:r>
              <a:rPr lang="en-US" dirty="0">
                <a:solidFill>
                  <a:schemeClr val="bg1">
                    <a:lumMod val="50000"/>
                  </a:schemeClr>
                </a:solidFill>
              </a:rPr>
              <a:t>This document contains data and information provided as seen, and at the time of production. Marlow Navigation reserves the right to amend/update such content based on new data and information in order to be most relevant at a given period, and as such, assumes no liability for accuracy of content within. Such is the nature of the maritime industry, that commercial figures and KPIs are dynamic and changing on a regular basis.</a:t>
            </a:r>
          </a:p>
          <a:p>
            <a:pPr algn="just"/>
            <a:endParaRPr lang="en-US" dirty="0">
              <a:solidFill>
                <a:schemeClr val="bg1">
                  <a:lumMod val="50000"/>
                </a:schemeClr>
              </a:solidFill>
            </a:endParaRPr>
          </a:p>
          <a:p>
            <a:r>
              <a:rPr lang="en-US" b="1" dirty="0">
                <a:solidFill>
                  <a:schemeClr val="bg1">
                    <a:lumMod val="50000"/>
                  </a:schemeClr>
                </a:solidFill>
              </a:rPr>
              <a:t>Copyright Notice</a:t>
            </a:r>
          </a:p>
          <a:p>
            <a:r>
              <a:rPr lang="en-US" dirty="0">
                <a:solidFill>
                  <a:schemeClr val="bg1">
                    <a:lumMod val="50000"/>
                  </a:schemeClr>
                </a:solidFill>
              </a:rPr>
              <a:t>Material, content and work found on this Marlow Navigation presentation is copyright to Marlow Navigation Co Ltd.</a:t>
            </a:r>
          </a:p>
        </p:txBody>
      </p:sp>
      <p:sp>
        <p:nvSpPr>
          <p:cNvPr id="12" name="Title 2">
            <a:extLst>
              <a:ext uri="{FF2B5EF4-FFF2-40B4-BE49-F238E27FC236}">
                <a16:creationId xmlns:a16="http://schemas.microsoft.com/office/drawing/2014/main" id="{4AEB380E-590F-42A3-8D4E-4A9B1086975C}"/>
              </a:ext>
            </a:extLst>
          </p:cNvPr>
          <p:cNvSpPr>
            <a:spLocks noGrp="1"/>
          </p:cNvSpPr>
          <p:nvPr>
            <p:ph type="title"/>
          </p:nvPr>
        </p:nvSpPr>
        <p:spPr>
          <a:xfrm>
            <a:off x="457200" y="814499"/>
            <a:ext cx="3200400" cy="2286000"/>
          </a:xfrm>
        </p:spPr>
        <p:txBody>
          <a:bodyPr/>
          <a:lstStyle/>
          <a:p>
            <a:r>
              <a:rPr lang="en-US" dirty="0"/>
              <a:t>DISCLAIMER</a:t>
            </a:r>
            <a:endParaRPr lang="en-GB" dirty="0"/>
          </a:p>
        </p:txBody>
      </p:sp>
      <p:sp>
        <p:nvSpPr>
          <p:cNvPr id="13" name="Text Placeholder 9">
            <a:extLst>
              <a:ext uri="{FF2B5EF4-FFF2-40B4-BE49-F238E27FC236}">
                <a16:creationId xmlns:a16="http://schemas.microsoft.com/office/drawing/2014/main" id="{70F54395-5CD7-4B78-974B-3F63F2245382}"/>
              </a:ext>
            </a:extLst>
          </p:cNvPr>
          <p:cNvSpPr>
            <a:spLocks noGrp="1"/>
          </p:cNvSpPr>
          <p:nvPr>
            <p:ph type="body" sz="half" idx="2"/>
          </p:nvPr>
        </p:nvSpPr>
        <p:spPr>
          <a:xfrm>
            <a:off x="457200" y="3146220"/>
            <a:ext cx="3200400" cy="3379124"/>
          </a:xfrm>
        </p:spPr>
        <p:txBody>
          <a:bodyPr/>
          <a:lstStyle/>
          <a:p>
            <a:r>
              <a:rPr lang="en-US" dirty="0"/>
              <a:t>Content &amp; Data</a:t>
            </a:r>
            <a:endParaRPr lang="en-GB" dirty="0"/>
          </a:p>
        </p:txBody>
      </p:sp>
    </p:spTree>
    <p:extLst>
      <p:ext uri="{BB962C8B-B14F-4D97-AF65-F5344CB8AC3E}">
        <p14:creationId xmlns:p14="http://schemas.microsoft.com/office/powerpoint/2010/main" val="172752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16080" y="3264949"/>
            <a:ext cx="3410294" cy="400110"/>
          </a:xfrm>
          <a:prstGeom prst="rect">
            <a:avLst/>
          </a:prstGeom>
          <a:solidFill>
            <a:srgbClr val="005AA5"/>
          </a:solidFill>
        </p:spPr>
        <p:txBody>
          <a:bodyPr wrap="square">
            <a:spAutoFit/>
          </a:bodyPr>
          <a:lstStyle/>
          <a:p>
            <a:pPr algn="ctr" fontAlgn="base">
              <a:spcBef>
                <a:spcPts val="600"/>
              </a:spcBef>
              <a:spcAft>
                <a:spcPct val="0"/>
              </a:spcAft>
            </a:pPr>
            <a:r>
              <a:rPr lang="en-US" altLang="en-US" sz="2000" dirty="0">
                <a:solidFill>
                  <a:schemeClr val="bg1"/>
                </a:solidFill>
                <a:cs typeface="Arial" pitchFamily="34" charset="0"/>
              </a:rPr>
              <a:t>Take control of the situation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1801016"/>
            <a:ext cx="4988970" cy="3325980"/>
          </a:xfrm>
          <a:prstGeom prst="rect">
            <a:avLst/>
          </a:prstGeom>
        </p:spPr>
      </p:pic>
      <p:sp>
        <p:nvSpPr>
          <p:cNvPr id="9" name="TextBox 8"/>
          <p:cNvSpPr txBox="1"/>
          <p:nvPr/>
        </p:nvSpPr>
        <p:spPr>
          <a:xfrm>
            <a:off x="623392" y="5373216"/>
            <a:ext cx="9793088" cy="1015663"/>
          </a:xfrm>
          <a:prstGeom prst="rect">
            <a:avLst/>
          </a:prstGeom>
          <a:noFill/>
        </p:spPr>
        <p:txBody>
          <a:bodyPr wrap="square" rtlCol="0">
            <a:spAutoFit/>
          </a:bodyPr>
          <a:lstStyle/>
          <a:p>
            <a:pPr algn="ctr"/>
            <a:r>
              <a:rPr lang="en-GB" sz="2000" dirty="0">
                <a:solidFill>
                  <a:srgbClr val="005AA5"/>
                </a:solidFill>
              </a:rPr>
              <a:t>But like all such fast-moving trends and technologies, the key to proper management is education and understanding, whilst practicing a careful approach. </a:t>
            </a:r>
          </a:p>
          <a:p>
            <a:pPr algn="ctr"/>
            <a:r>
              <a:rPr lang="en-GB" sz="2000" dirty="0">
                <a:solidFill>
                  <a:srgbClr val="0093BB"/>
                </a:solidFill>
              </a:rPr>
              <a:t>Always use common sense and your best judgment</a:t>
            </a:r>
          </a:p>
        </p:txBody>
      </p:sp>
      <p:sp>
        <p:nvSpPr>
          <p:cNvPr id="7" name="Title 9">
            <a:extLst>
              <a:ext uri="{FF2B5EF4-FFF2-40B4-BE49-F238E27FC236}">
                <a16:creationId xmlns:a16="http://schemas.microsoft.com/office/drawing/2014/main" id="{D563FBF2-0C74-442D-96CE-D137026E4166}"/>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AWARENESS &amp; GUIDANCE</a:t>
            </a:r>
            <a:br>
              <a:rPr lang="en-US" dirty="0"/>
            </a:br>
            <a:r>
              <a:rPr lang="en-GB" dirty="0">
                <a:solidFill>
                  <a:srgbClr val="0093BB"/>
                </a:solidFill>
              </a:rPr>
              <a:t>KEY TO PROPER MANAGEMENT</a:t>
            </a:r>
          </a:p>
        </p:txBody>
      </p:sp>
    </p:spTree>
    <p:extLst>
      <p:ext uri="{BB962C8B-B14F-4D97-AF65-F5344CB8AC3E}">
        <p14:creationId xmlns:p14="http://schemas.microsoft.com/office/powerpoint/2010/main" val="398363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482" y="1902780"/>
            <a:ext cx="4113031" cy="1397947"/>
          </a:xfrm>
          <a:prstGeom prst="rect">
            <a:avLst/>
          </a:prstGeom>
        </p:spPr>
        <p:txBody>
          <a:bodyPr wrap="square">
            <a:spAutoFit/>
          </a:bodyPr>
          <a:lstStyle/>
          <a:p>
            <a:pPr>
              <a:lnSpc>
                <a:spcPct val="107000"/>
              </a:lnSpc>
              <a:spcBef>
                <a:spcPts val="600"/>
              </a:spcBef>
            </a:pPr>
            <a:r>
              <a:rPr lang="en-GB" sz="1600" dirty="0">
                <a:solidFill>
                  <a:schemeClr val="bg1">
                    <a:lumMod val="50000"/>
                  </a:schemeClr>
                </a:solidFill>
              </a:rPr>
              <a:t>This is especially important in case of any incident. Failure to comply can severely impede ongoing investigations, whilst also tarnish the Company’s and your own reputation, plus other serious consequences.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733" t="21566" r="6624" b="20581"/>
          <a:stretch/>
        </p:blipFill>
        <p:spPr>
          <a:xfrm>
            <a:off x="911424" y="3649076"/>
            <a:ext cx="4113032" cy="2746306"/>
          </a:xfrm>
          <a:prstGeom prst="rect">
            <a:avLst/>
          </a:prstGeom>
        </p:spPr>
      </p:pic>
      <p:sp>
        <p:nvSpPr>
          <p:cNvPr id="5" name="Title 9">
            <a:extLst>
              <a:ext uri="{FF2B5EF4-FFF2-40B4-BE49-F238E27FC236}">
                <a16:creationId xmlns:a16="http://schemas.microsoft.com/office/drawing/2014/main" id="{3F41D192-EEA4-40B0-9B1E-B03CBD74DD13}"/>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UNCERTAIN TIMES</a:t>
            </a:r>
            <a:br>
              <a:rPr lang="en-US" dirty="0"/>
            </a:br>
            <a:r>
              <a:rPr lang="en-GB" dirty="0">
                <a:solidFill>
                  <a:srgbClr val="0093BB"/>
                </a:solidFill>
              </a:rPr>
              <a:t>EXTRA SENSITIVITY &amp; CARE</a:t>
            </a:r>
          </a:p>
        </p:txBody>
      </p:sp>
      <p:sp>
        <p:nvSpPr>
          <p:cNvPr id="9" name="TextBox 8">
            <a:extLst>
              <a:ext uri="{FF2B5EF4-FFF2-40B4-BE49-F238E27FC236}">
                <a16:creationId xmlns:a16="http://schemas.microsoft.com/office/drawing/2014/main" id="{24FCC411-E2B1-44DC-AA0E-48F355D4C521}"/>
              </a:ext>
            </a:extLst>
          </p:cNvPr>
          <p:cNvSpPr txBox="1"/>
          <p:nvPr/>
        </p:nvSpPr>
        <p:spPr>
          <a:xfrm>
            <a:off x="6301680" y="1902780"/>
            <a:ext cx="4113030" cy="1397947"/>
          </a:xfrm>
          <a:prstGeom prst="rect">
            <a:avLst/>
          </a:prstGeom>
          <a:noFill/>
        </p:spPr>
        <p:txBody>
          <a:bodyPr wrap="square">
            <a:spAutoFit/>
          </a:bodyPr>
          <a:lstStyle/>
          <a:p>
            <a:pPr>
              <a:lnSpc>
                <a:spcPct val="107000"/>
              </a:lnSpc>
              <a:spcBef>
                <a:spcPts val="600"/>
              </a:spcBef>
            </a:pPr>
            <a:r>
              <a:rPr lang="en-GB" sz="1600" dirty="0">
                <a:solidFill>
                  <a:schemeClr val="bg1">
                    <a:lumMod val="50000"/>
                  </a:schemeClr>
                </a:solidFill>
              </a:rPr>
              <a:t>The same is true during highly uncertain times, such as with the COVID-19 pandemic, when the entire world is facing extraordinary challenges with strict government rules and controls, and the situation is changing on a regular basis.</a:t>
            </a:r>
          </a:p>
        </p:txBody>
      </p:sp>
      <p:pic>
        <p:nvPicPr>
          <p:cNvPr id="11" name="Picture 10">
            <a:extLst>
              <a:ext uri="{FF2B5EF4-FFF2-40B4-BE49-F238E27FC236}">
                <a16:creationId xmlns:a16="http://schemas.microsoft.com/office/drawing/2014/main" id="{A633E8A1-52E6-45ED-8E65-1D846C2F3B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680" y="3647895"/>
            <a:ext cx="4114800" cy="2747487"/>
          </a:xfrm>
          <a:prstGeom prst="rect">
            <a:avLst/>
          </a:prstGeom>
        </p:spPr>
      </p:pic>
      <p:pic>
        <p:nvPicPr>
          <p:cNvPr id="17" name="Graphic 16" descr="Questions">
            <a:extLst>
              <a:ext uri="{FF2B5EF4-FFF2-40B4-BE49-F238E27FC236}">
                <a16:creationId xmlns:a16="http://schemas.microsoft.com/office/drawing/2014/main" id="{9BE50C32-2B13-4A77-A749-62EDCD7FF1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4710" y="3300727"/>
            <a:ext cx="540000" cy="540000"/>
          </a:xfrm>
          <a:prstGeom prst="rect">
            <a:avLst/>
          </a:prstGeom>
          <a:effectLst>
            <a:outerShdw blurRad="50800" dist="38100" dir="2700000" algn="tl" rotWithShape="0">
              <a:prstClr val="black">
                <a:alpha val="40000"/>
              </a:prstClr>
            </a:outerShdw>
          </a:effectLst>
        </p:spPr>
      </p:pic>
      <p:pic>
        <p:nvPicPr>
          <p:cNvPr id="6" name="Graphic 5" descr="Warning">
            <a:extLst>
              <a:ext uri="{FF2B5EF4-FFF2-40B4-BE49-F238E27FC236}">
                <a16:creationId xmlns:a16="http://schemas.microsoft.com/office/drawing/2014/main" id="{3126C807-4A83-4D33-B2ED-53DF3F649C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1279" y="3300727"/>
            <a:ext cx="540000" cy="5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449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58617" y="2401756"/>
            <a:ext cx="2903365" cy="1758128"/>
          </a:xfrm>
          <a:prstGeom prst="rect">
            <a:avLst/>
          </a:prstGeom>
        </p:spPr>
      </p:pic>
      <p:sp>
        <p:nvSpPr>
          <p:cNvPr id="6" name="Rectangle 5"/>
          <p:cNvSpPr/>
          <p:nvPr/>
        </p:nvSpPr>
        <p:spPr>
          <a:xfrm>
            <a:off x="639241" y="1840132"/>
            <a:ext cx="2903366" cy="369332"/>
          </a:xfrm>
          <a:prstGeom prst="rect">
            <a:avLst/>
          </a:prstGeom>
          <a:solidFill>
            <a:srgbClr val="005AA5"/>
          </a:solidFill>
        </p:spPr>
        <p:txBody>
          <a:bodyPr wrap="square">
            <a:spAutoFit/>
          </a:bodyPr>
          <a:lstStyle/>
          <a:p>
            <a:pPr algn="ctr" fontAlgn="base">
              <a:spcBef>
                <a:spcPts val="600"/>
              </a:spcBef>
              <a:spcAft>
                <a:spcPct val="0"/>
              </a:spcAft>
            </a:pPr>
            <a:r>
              <a:rPr lang="en-US" altLang="en-US" dirty="0">
                <a:solidFill>
                  <a:schemeClr val="bg1"/>
                </a:solidFill>
                <a:cs typeface="Arial" pitchFamily="34" charset="0"/>
              </a:rPr>
              <a:t>Incident Happens</a:t>
            </a:r>
          </a:p>
        </p:txBody>
      </p:sp>
      <p:pic>
        <p:nvPicPr>
          <p:cNvPr id="4" name="Picture 3"/>
          <p:cNvPicPr>
            <a:picLocks noChangeAspect="1"/>
          </p:cNvPicPr>
          <p:nvPr/>
        </p:nvPicPr>
        <p:blipFill rotWithShape="1">
          <a:blip r:embed="rId4"/>
          <a:srcRect l="1662" r="8147"/>
          <a:stretch/>
        </p:blipFill>
        <p:spPr>
          <a:xfrm>
            <a:off x="639242" y="2401756"/>
            <a:ext cx="2903366" cy="1803926"/>
          </a:xfrm>
          <a:prstGeom prst="rect">
            <a:avLst/>
          </a:prstGeom>
        </p:spPr>
      </p:pic>
      <p:sp>
        <p:nvSpPr>
          <p:cNvPr id="13" name="Rectangle 12"/>
          <p:cNvSpPr/>
          <p:nvPr/>
        </p:nvSpPr>
        <p:spPr>
          <a:xfrm>
            <a:off x="4242866" y="4325123"/>
            <a:ext cx="3137039" cy="830997"/>
          </a:xfrm>
          <a:prstGeom prst="rect">
            <a:avLst/>
          </a:prstGeom>
        </p:spPr>
        <p:txBody>
          <a:bodyPr wrap="square">
            <a:spAutoFit/>
          </a:bodyPr>
          <a:lstStyle/>
          <a:p>
            <a:pPr lvl="0"/>
            <a:r>
              <a:rPr lang="en-US" altLang="en-US" sz="1600" dirty="0">
                <a:solidFill>
                  <a:schemeClr val="bg1">
                    <a:lumMod val="50000"/>
                  </a:schemeClr>
                </a:solidFill>
                <a:cs typeface="Arial" pitchFamily="34" charset="0"/>
              </a:rPr>
              <a:t>Crew member on bridge answered the call and gave information to Reuters media agency</a:t>
            </a:r>
            <a:endParaRPr lang="en-GB" sz="1600" dirty="0">
              <a:solidFill>
                <a:schemeClr val="bg1">
                  <a:lumMod val="50000"/>
                </a:schemeClr>
              </a:solidFill>
            </a:endParaRPr>
          </a:p>
        </p:txBody>
      </p:sp>
      <p:sp>
        <p:nvSpPr>
          <p:cNvPr id="14" name="Rectangle 13"/>
          <p:cNvSpPr/>
          <p:nvPr/>
        </p:nvSpPr>
        <p:spPr>
          <a:xfrm>
            <a:off x="4248929" y="1839836"/>
            <a:ext cx="2903366" cy="369332"/>
          </a:xfrm>
          <a:prstGeom prst="rect">
            <a:avLst/>
          </a:prstGeom>
          <a:solidFill>
            <a:srgbClr val="0093BB"/>
          </a:solidFill>
        </p:spPr>
        <p:txBody>
          <a:bodyPr wrap="square">
            <a:spAutoFit/>
          </a:bodyPr>
          <a:lstStyle/>
          <a:p>
            <a:pPr algn="ctr" fontAlgn="base">
              <a:spcBef>
                <a:spcPts val="600"/>
              </a:spcBef>
              <a:spcAft>
                <a:spcPct val="0"/>
              </a:spcAft>
            </a:pPr>
            <a:r>
              <a:rPr lang="en-US" altLang="en-US" dirty="0">
                <a:solidFill>
                  <a:schemeClr val="bg1"/>
                </a:solidFill>
                <a:cs typeface="Arial" pitchFamily="34" charset="0"/>
              </a:rPr>
              <a:t>Crew Gives Info</a:t>
            </a:r>
          </a:p>
        </p:txBody>
      </p:sp>
      <p:sp>
        <p:nvSpPr>
          <p:cNvPr id="15" name="Rectangle 14"/>
          <p:cNvSpPr/>
          <p:nvPr/>
        </p:nvSpPr>
        <p:spPr>
          <a:xfrm>
            <a:off x="7855505" y="1839836"/>
            <a:ext cx="2903366" cy="369332"/>
          </a:xfrm>
          <a:prstGeom prst="rect">
            <a:avLst/>
          </a:prstGeom>
          <a:solidFill>
            <a:srgbClr val="5AA500"/>
          </a:solidFill>
        </p:spPr>
        <p:txBody>
          <a:bodyPr wrap="square">
            <a:spAutoFit/>
          </a:bodyPr>
          <a:lstStyle/>
          <a:p>
            <a:pPr algn="ctr" fontAlgn="base">
              <a:spcBef>
                <a:spcPts val="600"/>
              </a:spcBef>
              <a:spcAft>
                <a:spcPct val="0"/>
              </a:spcAft>
            </a:pPr>
            <a:r>
              <a:rPr lang="en-US" altLang="en-US" dirty="0">
                <a:solidFill>
                  <a:schemeClr val="bg1"/>
                </a:solidFill>
                <a:cs typeface="Arial" pitchFamily="34" charset="0"/>
              </a:rPr>
              <a:t>Media Frenzy</a:t>
            </a:r>
          </a:p>
        </p:txBody>
      </p:sp>
      <p:sp>
        <p:nvSpPr>
          <p:cNvPr id="16" name="Rectangle 15"/>
          <p:cNvSpPr/>
          <p:nvPr/>
        </p:nvSpPr>
        <p:spPr>
          <a:xfrm>
            <a:off x="7855505" y="4319904"/>
            <a:ext cx="3137039" cy="1077218"/>
          </a:xfrm>
          <a:prstGeom prst="rect">
            <a:avLst/>
          </a:prstGeom>
        </p:spPr>
        <p:txBody>
          <a:bodyPr wrap="square">
            <a:spAutoFit/>
          </a:bodyPr>
          <a:lstStyle/>
          <a:p>
            <a:pPr fontAlgn="base">
              <a:spcBef>
                <a:spcPts val="600"/>
              </a:spcBef>
              <a:spcAft>
                <a:spcPct val="0"/>
              </a:spcAft>
            </a:pPr>
            <a:r>
              <a:rPr lang="en-US" altLang="en-US" sz="1600" dirty="0">
                <a:solidFill>
                  <a:schemeClr val="bg1">
                    <a:lumMod val="50000"/>
                  </a:schemeClr>
                </a:solidFill>
                <a:cs typeface="Arial" pitchFamily="34" charset="0"/>
              </a:rPr>
              <a:t>Reuters then broke the news to the world media, who took the story and published information. This interfered with investigations.  </a:t>
            </a:r>
          </a:p>
        </p:txBody>
      </p:sp>
      <p:sp>
        <p:nvSpPr>
          <p:cNvPr id="17" name="TextBox 16"/>
          <p:cNvSpPr txBox="1"/>
          <p:nvPr/>
        </p:nvSpPr>
        <p:spPr>
          <a:xfrm>
            <a:off x="623391" y="5694582"/>
            <a:ext cx="10135479" cy="707886"/>
          </a:xfrm>
          <a:prstGeom prst="rect">
            <a:avLst/>
          </a:prstGeom>
          <a:noFill/>
        </p:spPr>
        <p:txBody>
          <a:bodyPr wrap="square" rtlCol="0">
            <a:spAutoFit/>
          </a:bodyPr>
          <a:lstStyle/>
          <a:p>
            <a:pPr algn="ctr"/>
            <a:r>
              <a:rPr lang="en-GB" sz="2000" dirty="0">
                <a:solidFill>
                  <a:srgbClr val="005AA5"/>
                </a:solidFill>
              </a:rPr>
              <a:t>Later it was proven that the USS John S McCain was at fault</a:t>
            </a:r>
          </a:p>
          <a:p>
            <a:pPr algn="ctr"/>
            <a:r>
              <a:rPr lang="en-GB" sz="2000" dirty="0">
                <a:solidFill>
                  <a:srgbClr val="0093BB"/>
                </a:solidFill>
              </a:rPr>
              <a:t>But the brand damage to the commercial vessel was already done!</a:t>
            </a:r>
          </a:p>
        </p:txBody>
      </p:sp>
      <p:sp>
        <p:nvSpPr>
          <p:cNvPr id="18" name="Rectangle 17"/>
          <p:cNvSpPr/>
          <p:nvPr/>
        </p:nvSpPr>
        <p:spPr>
          <a:xfrm>
            <a:off x="623392" y="4397974"/>
            <a:ext cx="2903366" cy="584775"/>
          </a:xfrm>
          <a:prstGeom prst="rect">
            <a:avLst/>
          </a:prstGeom>
        </p:spPr>
        <p:txBody>
          <a:bodyPr wrap="square">
            <a:spAutoFit/>
          </a:bodyPr>
          <a:lstStyle/>
          <a:p>
            <a:pPr lvl="0"/>
            <a:r>
              <a:rPr lang="en-US" altLang="en-US" sz="1600" dirty="0">
                <a:solidFill>
                  <a:schemeClr val="bg1">
                    <a:lumMod val="50000"/>
                  </a:schemeClr>
                </a:solidFill>
                <a:cs typeface="Arial" pitchFamily="34" charset="0"/>
              </a:rPr>
              <a:t>USS John S McCain collided with commercial vessel </a:t>
            </a:r>
            <a:r>
              <a:rPr lang="en-US" altLang="en-US" sz="1600" dirty="0" err="1">
                <a:solidFill>
                  <a:schemeClr val="bg1">
                    <a:lumMod val="50000"/>
                  </a:schemeClr>
                </a:solidFill>
                <a:cs typeface="Arial" pitchFamily="34" charset="0"/>
              </a:rPr>
              <a:t>Alnic</a:t>
            </a:r>
            <a:r>
              <a:rPr lang="en-US" altLang="en-US" sz="1600" dirty="0">
                <a:solidFill>
                  <a:schemeClr val="bg1">
                    <a:lumMod val="50000"/>
                  </a:schemeClr>
                </a:solidFill>
                <a:cs typeface="Arial" pitchFamily="34" charset="0"/>
              </a:rPr>
              <a:t> MC</a:t>
            </a:r>
            <a:endParaRPr lang="en-GB" sz="1600" dirty="0">
              <a:solidFill>
                <a:schemeClr val="bg1">
                  <a:lumMod val="50000"/>
                </a:schemeClr>
              </a:solidFill>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t="5473" b="4058"/>
          <a:stretch/>
        </p:blipFill>
        <p:spPr>
          <a:xfrm>
            <a:off x="4248930" y="2401756"/>
            <a:ext cx="2903365" cy="1752996"/>
          </a:xfrm>
          <a:prstGeom prst="rect">
            <a:avLst/>
          </a:prstGeom>
        </p:spPr>
      </p:pic>
      <p:sp>
        <p:nvSpPr>
          <p:cNvPr id="20" name="Title 9">
            <a:extLst>
              <a:ext uri="{FF2B5EF4-FFF2-40B4-BE49-F238E27FC236}">
                <a16:creationId xmlns:a16="http://schemas.microsoft.com/office/drawing/2014/main" id="{CFA38C8A-DCDD-4C2F-A5F7-9FAB2EC68E63}"/>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GIVING INFORMATION</a:t>
            </a:r>
            <a:br>
              <a:rPr lang="en-US" dirty="0"/>
            </a:br>
            <a:r>
              <a:rPr lang="en-GB" dirty="0">
                <a:solidFill>
                  <a:srgbClr val="0093BB"/>
                </a:solidFill>
              </a:rPr>
              <a:t>WRONGLY DESTROYED IMAGE</a:t>
            </a:r>
          </a:p>
        </p:txBody>
      </p:sp>
    </p:spTree>
    <p:extLst>
      <p:ext uri="{BB962C8B-B14F-4D97-AF65-F5344CB8AC3E}">
        <p14:creationId xmlns:p14="http://schemas.microsoft.com/office/powerpoint/2010/main" val="109147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579" b="25854"/>
          <a:stretch/>
        </p:blipFill>
        <p:spPr>
          <a:xfrm>
            <a:off x="0" y="1556791"/>
            <a:ext cx="12192000" cy="5294677"/>
          </a:xfrm>
          <a:prstGeom prst="rect">
            <a:avLst/>
          </a:prstGeom>
        </p:spPr>
      </p:pic>
      <p:sp>
        <p:nvSpPr>
          <p:cNvPr id="6" name="TextBox 5"/>
          <p:cNvSpPr txBox="1"/>
          <p:nvPr/>
        </p:nvSpPr>
        <p:spPr>
          <a:xfrm>
            <a:off x="7680176" y="6078819"/>
            <a:ext cx="2967058" cy="646331"/>
          </a:xfrm>
          <a:prstGeom prst="rect">
            <a:avLst/>
          </a:prstGeom>
          <a:noFill/>
        </p:spPr>
        <p:txBody>
          <a:bodyPr wrap="square" rtlCol="0">
            <a:spAutoFit/>
          </a:bodyPr>
          <a:lstStyle/>
          <a:p>
            <a:pPr algn="r"/>
            <a:r>
              <a:rPr lang="en-GB" i="1" dirty="0">
                <a:solidFill>
                  <a:schemeClr val="bg1"/>
                </a:solidFill>
              </a:rPr>
              <a:t>Be careful, it’s not as great as they say out there!</a:t>
            </a:r>
          </a:p>
        </p:txBody>
      </p:sp>
      <p:sp>
        <p:nvSpPr>
          <p:cNvPr id="9" name="TextBox 8"/>
          <p:cNvSpPr txBox="1"/>
          <p:nvPr/>
        </p:nvSpPr>
        <p:spPr>
          <a:xfrm>
            <a:off x="1957818" y="2348880"/>
            <a:ext cx="3528392" cy="369332"/>
          </a:xfrm>
          <a:prstGeom prst="rect">
            <a:avLst/>
          </a:prstGeom>
          <a:noFill/>
        </p:spPr>
        <p:txBody>
          <a:bodyPr wrap="square" rtlCol="0">
            <a:spAutoFit/>
          </a:bodyPr>
          <a:lstStyle/>
          <a:p>
            <a:pPr algn="ctr"/>
            <a:r>
              <a:rPr lang="en-GB" i="1" dirty="0">
                <a:solidFill>
                  <a:schemeClr val="bg1"/>
                </a:solidFill>
              </a:rPr>
              <a:t>I think I’ll just give them a nibble</a:t>
            </a:r>
          </a:p>
        </p:txBody>
      </p:sp>
      <p:sp>
        <p:nvSpPr>
          <p:cNvPr id="7" name="Title 9">
            <a:extLst>
              <a:ext uri="{FF2B5EF4-FFF2-40B4-BE49-F238E27FC236}">
                <a16:creationId xmlns:a16="http://schemas.microsoft.com/office/drawing/2014/main" id="{B2F8AC32-9D26-4D2A-A371-8F96BD368717}"/>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PRESS ALWAYS HUNGRY FOR SCOOP</a:t>
            </a:r>
            <a:br>
              <a:rPr lang="en-US" dirty="0"/>
            </a:br>
            <a:r>
              <a:rPr lang="en-GB" dirty="0">
                <a:solidFill>
                  <a:srgbClr val="0093BB"/>
                </a:solidFill>
              </a:rPr>
              <a:t>DON’T BE THE BAIT!</a:t>
            </a:r>
          </a:p>
        </p:txBody>
      </p:sp>
    </p:spTree>
    <p:extLst>
      <p:ext uri="{BB962C8B-B14F-4D97-AF65-F5344CB8AC3E}">
        <p14:creationId xmlns:p14="http://schemas.microsoft.com/office/powerpoint/2010/main" val="167899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191"/>
          <a:stretch/>
        </p:blipFill>
        <p:spPr>
          <a:xfrm>
            <a:off x="1415480" y="1700808"/>
            <a:ext cx="4680520" cy="4650053"/>
          </a:xfrm>
          <a:prstGeom prst="rect">
            <a:avLst/>
          </a:prstGeom>
        </p:spPr>
      </p:pic>
      <p:sp>
        <p:nvSpPr>
          <p:cNvPr id="6" name="Rectangle 5"/>
          <p:cNvSpPr/>
          <p:nvPr/>
        </p:nvSpPr>
        <p:spPr>
          <a:xfrm>
            <a:off x="6888088" y="3825779"/>
            <a:ext cx="3528392" cy="400110"/>
          </a:xfrm>
          <a:prstGeom prst="rect">
            <a:avLst/>
          </a:prstGeom>
          <a:solidFill>
            <a:srgbClr val="005AA5"/>
          </a:solidFill>
        </p:spPr>
        <p:txBody>
          <a:bodyPr wrap="square">
            <a:spAutoFit/>
          </a:bodyPr>
          <a:lstStyle/>
          <a:p>
            <a:pPr algn="ctr" fontAlgn="base">
              <a:spcBef>
                <a:spcPts val="600"/>
              </a:spcBef>
              <a:spcAft>
                <a:spcPct val="0"/>
              </a:spcAft>
            </a:pPr>
            <a:r>
              <a:rPr lang="en-US" altLang="en-US" sz="2000" dirty="0">
                <a:solidFill>
                  <a:schemeClr val="bg1"/>
                </a:solidFill>
                <a:cs typeface="Arial" pitchFamily="34" charset="0"/>
              </a:rPr>
              <a:t>The dangers of a one sided story</a:t>
            </a:r>
          </a:p>
        </p:txBody>
      </p:sp>
      <p:sp>
        <p:nvSpPr>
          <p:cNvPr id="5" name="Title 9">
            <a:extLst>
              <a:ext uri="{FF2B5EF4-FFF2-40B4-BE49-F238E27FC236}">
                <a16:creationId xmlns:a16="http://schemas.microsoft.com/office/drawing/2014/main" id="{222DA91F-7D99-437A-A94A-91AE601AE28C}"/>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FEEDING THE PERCEPTION</a:t>
            </a:r>
            <a:br>
              <a:rPr lang="en-US" dirty="0"/>
            </a:br>
            <a:r>
              <a:rPr lang="en-GB" dirty="0">
                <a:solidFill>
                  <a:srgbClr val="0093BB"/>
                </a:solidFill>
              </a:rPr>
              <a:t>ACCURACY DOESN’T ALWAYS RATE</a:t>
            </a:r>
          </a:p>
        </p:txBody>
      </p:sp>
    </p:spTree>
    <p:extLst>
      <p:ext uri="{BB962C8B-B14F-4D97-AF65-F5344CB8AC3E}">
        <p14:creationId xmlns:p14="http://schemas.microsoft.com/office/powerpoint/2010/main" val="311868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571D152D-EC8A-440B-9A68-E5176F344496}"/>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WRONG SIGNALS</a:t>
            </a:r>
            <a:br>
              <a:rPr lang="en-US" dirty="0"/>
            </a:br>
            <a:r>
              <a:rPr lang="en-US" dirty="0">
                <a:solidFill>
                  <a:srgbClr val="0093BB"/>
                </a:solidFill>
              </a:rPr>
              <a:t>INACCURATE &amp; </a:t>
            </a:r>
            <a:r>
              <a:rPr lang="en-GB" dirty="0">
                <a:solidFill>
                  <a:srgbClr val="0093BB"/>
                </a:solidFill>
              </a:rPr>
              <a:t>MISLEADING</a:t>
            </a:r>
          </a:p>
        </p:txBody>
      </p:sp>
      <p:pic>
        <p:nvPicPr>
          <p:cNvPr id="5" name="Picture 4">
            <a:extLst>
              <a:ext uri="{FF2B5EF4-FFF2-40B4-BE49-F238E27FC236}">
                <a16:creationId xmlns:a16="http://schemas.microsoft.com/office/drawing/2014/main" id="{10542B60-1525-4573-A567-978B636D11FB}"/>
              </a:ext>
            </a:extLst>
          </p:cNvPr>
          <p:cNvPicPr>
            <a:picLocks noChangeAspect="1"/>
          </p:cNvPicPr>
          <p:nvPr/>
        </p:nvPicPr>
        <p:blipFill>
          <a:blip r:embed="rId3">
            <a:extLst>
              <a:ext uri="{28A0092B-C50C-407E-A947-70E740481C1C}">
                <a14:useLocalDpi xmlns:a14="http://schemas.microsoft.com/office/drawing/2010/main" val="0"/>
              </a:ext>
            </a:extLst>
          </a:blip>
          <a:srcRect l="21348" r="21348"/>
          <a:stretch/>
        </p:blipFill>
        <p:spPr>
          <a:xfrm>
            <a:off x="1415480" y="1799311"/>
            <a:ext cx="4536503" cy="4453046"/>
          </a:xfrm>
          <a:prstGeom prst="rect">
            <a:avLst/>
          </a:prstGeom>
        </p:spPr>
      </p:pic>
      <p:sp>
        <p:nvSpPr>
          <p:cNvPr id="9" name="Rectangle 8">
            <a:extLst>
              <a:ext uri="{FF2B5EF4-FFF2-40B4-BE49-F238E27FC236}">
                <a16:creationId xmlns:a16="http://schemas.microsoft.com/office/drawing/2014/main" id="{DC711E09-C424-4112-BDD0-28D8C9DA2D7D}"/>
              </a:ext>
            </a:extLst>
          </p:cNvPr>
          <p:cNvSpPr/>
          <p:nvPr/>
        </p:nvSpPr>
        <p:spPr>
          <a:xfrm>
            <a:off x="6888088" y="3633419"/>
            <a:ext cx="3528392" cy="784830"/>
          </a:xfrm>
          <a:prstGeom prst="rect">
            <a:avLst/>
          </a:prstGeom>
          <a:solidFill>
            <a:srgbClr val="005AA5"/>
          </a:solidFill>
        </p:spPr>
        <p:txBody>
          <a:bodyPr wrap="square">
            <a:spAutoFit/>
          </a:bodyPr>
          <a:lstStyle/>
          <a:p>
            <a:pPr algn="ctr" fontAlgn="base">
              <a:spcBef>
                <a:spcPts val="600"/>
              </a:spcBef>
              <a:spcAft>
                <a:spcPct val="0"/>
              </a:spcAft>
            </a:pPr>
            <a:r>
              <a:rPr lang="en-US" altLang="en-US" sz="2000" dirty="0">
                <a:solidFill>
                  <a:schemeClr val="bg1"/>
                </a:solidFill>
                <a:cs typeface="Arial" pitchFamily="34" charset="0"/>
              </a:rPr>
              <a:t>In COVID-19 times</a:t>
            </a:r>
          </a:p>
          <a:p>
            <a:pPr algn="ctr" fontAlgn="base">
              <a:spcBef>
                <a:spcPts val="600"/>
              </a:spcBef>
              <a:spcAft>
                <a:spcPct val="0"/>
              </a:spcAft>
            </a:pPr>
            <a:r>
              <a:rPr lang="en-US" altLang="en-US" sz="2000" dirty="0">
                <a:solidFill>
                  <a:schemeClr val="bg1"/>
                </a:solidFill>
                <a:cs typeface="Arial" pitchFamily="34" charset="0"/>
              </a:rPr>
              <a:t>The dangers of a one sided story</a:t>
            </a:r>
          </a:p>
        </p:txBody>
      </p:sp>
    </p:spTree>
    <p:extLst>
      <p:ext uri="{BB962C8B-B14F-4D97-AF65-F5344CB8AC3E}">
        <p14:creationId xmlns:p14="http://schemas.microsoft.com/office/powerpoint/2010/main" val="126727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9145" b="15670"/>
          <a:stretch/>
        </p:blipFill>
        <p:spPr>
          <a:xfrm>
            <a:off x="0" y="1556792"/>
            <a:ext cx="12192000" cy="5300654"/>
          </a:xfrm>
          <a:prstGeom prst="rect">
            <a:avLst/>
          </a:prstGeom>
        </p:spPr>
      </p:pic>
      <p:sp>
        <p:nvSpPr>
          <p:cNvPr id="4" name="Title 9">
            <a:extLst>
              <a:ext uri="{FF2B5EF4-FFF2-40B4-BE49-F238E27FC236}">
                <a16:creationId xmlns:a16="http://schemas.microsoft.com/office/drawing/2014/main" id="{3AF1B6FA-E67E-42BD-8A54-5EDB2E542355}"/>
              </a:ext>
            </a:extLst>
          </p:cNvPr>
          <p:cNvSpPr txBox="1">
            <a:spLocks/>
          </p:cNvSpPr>
          <p:nvPr/>
        </p:nvSpPr>
        <p:spPr>
          <a:xfrm>
            <a:off x="623392" y="106035"/>
            <a:ext cx="9793088"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a:lstStyle>
          <a:p>
            <a:r>
              <a:rPr lang="en-GB" dirty="0"/>
              <a:t>MANIPULATION</a:t>
            </a:r>
            <a:br>
              <a:rPr lang="en-US" dirty="0"/>
            </a:br>
            <a:r>
              <a:rPr lang="en-GB" dirty="0">
                <a:solidFill>
                  <a:srgbClr val="0093BB"/>
                </a:solidFill>
              </a:rPr>
              <a:t>FAKE CAN EASILY BECOME FACT</a:t>
            </a:r>
          </a:p>
        </p:txBody>
      </p:sp>
      <p:pic>
        <p:nvPicPr>
          <p:cNvPr id="7" name="Picture 6">
            <a:extLst>
              <a:ext uri="{FF2B5EF4-FFF2-40B4-BE49-F238E27FC236}">
                <a16:creationId xmlns:a16="http://schemas.microsoft.com/office/drawing/2014/main" id="{6D9FE013-0315-4593-ADEA-F5A8D92A29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662" b="9111"/>
          <a:stretch/>
        </p:blipFill>
        <p:spPr>
          <a:xfrm>
            <a:off x="4373" y="1556793"/>
            <a:ext cx="12192000" cy="5301208"/>
          </a:xfrm>
          <a:prstGeom prst="rect">
            <a:avLst/>
          </a:prstGeom>
        </p:spPr>
      </p:pic>
    </p:spTree>
    <p:extLst>
      <p:ext uri="{BB962C8B-B14F-4D97-AF65-F5344CB8AC3E}">
        <p14:creationId xmlns:p14="http://schemas.microsoft.com/office/powerpoint/2010/main" val="1290266210"/>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18338</TotalTime>
  <Words>1156</Words>
  <Application>Microsoft Office PowerPoint</Application>
  <PresentationFormat>Widescreen</PresentationFormat>
  <Paragraphs>113</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1_Retrospect</vt:lpstr>
      <vt:lpstr>MEDIA/PRESS CONTINGENCY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Komodromou</dc:creator>
  <cp:lastModifiedBy>MK</cp:lastModifiedBy>
  <cp:revision>842</cp:revision>
  <cp:lastPrinted>2015-08-21T05:56:42Z</cp:lastPrinted>
  <dcterms:created xsi:type="dcterms:W3CDTF">2015-07-27T11:12:49Z</dcterms:created>
  <dcterms:modified xsi:type="dcterms:W3CDTF">2020-12-15T11:54:42Z</dcterms:modified>
</cp:coreProperties>
</file>